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7589838" cy="9875838"/>
  <p:notesSz cx="6858000" cy="9144000"/>
  <p:defaultTextStyle>
    <a:defPPr>
      <a:defRPr lang="en-US"/>
    </a:defPPr>
    <a:lvl1pPr marL="0" algn="l" defTabSz="57735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77352" algn="l" defTabSz="57735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54704" algn="l" defTabSz="57735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32056" algn="l" defTabSz="57735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309409" algn="l" defTabSz="57735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886761" algn="l" defTabSz="57735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464113" algn="l" defTabSz="57735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041465" algn="l" defTabSz="57735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618817" algn="l" defTabSz="57735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11">
          <p15:clr>
            <a:srgbClr val="A4A3A4"/>
          </p15:clr>
        </p15:guide>
        <p15:guide id="2" pos="239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7952" autoAdjust="0"/>
  </p:normalViewPr>
  <p:slideViewPr>
    <p:cSldViewPr snapToGrid="0" snapToObjects="1">
      <p:cViewPr varScale="1">
        <p:scale>
          <a:sx n="79" d="100"/>
          <a:sy n="79" d="100"/>
        </p:scale>
        <p:origin x="2984" y="232"/>
      </p:cViewPr>
      <p:guideLst>
        <p:guide orient="horz" pos="3111"/>
        <p:guide pos="239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9238" y="3067912"/>
            <a:ext cx="6451362" cy="21169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8477" y="5596309"/>
            <a:ext cx="5312887" cy="252382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7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4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32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094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86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64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414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188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8906-0BBE-0E46-8CBC-D36D6247CD1E}" type="datetimeFigureOut">
              <a:rPr lang="en-US" smtClean="0"/>
              <a:t>8/18/25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BB90B-7DDD-5E45-87EC-14B8B6DFE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605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8906-0BBE-0E46-8CBC-D36D6247CD1E}" type="datetimeFigureOut">
              <a:rPr lang="en-US" smtClean="0"/>
              <a:t>8/18/25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BB90B-7DDD-5E45-87EC-14B8B6DFE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54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44056" y="596667"/>
            <a:ext cx="1843434" cy="126945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9800" y="596667"/>
            <a:ext cx="5407760" cy="1269456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8906-0BBE-0E46-8CBC-D36D6247CD1E}" type="datetimeFigureOut">
              <a:rPr lang="en-US" smtClean="0"/>
              <a:t>8/18/25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BB90B-7DDD-5E45-87EC-14B8B6DFE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502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8906-0BBE-0E46-8CBC-D36D6247CD1E}" type="datetimeFigureOut">
              <a:rPr lang="en-US" smtClean="0"/>
              <a:t>8/18/25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BB90B-7DDD-5E45-87EC-14B8B6DFE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321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545" y="6346142"/>
            <a:ext cx="6451362" cy="1961451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9545" y="4185803"/>
            <a:ext cx="6451362" cy="2160338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735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5470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32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094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88676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46411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4146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188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8906-0BBE-0E46-8CBC-D36D6247CD1E}" type="datetimeFigureOut">
              <a:rPr lang="en-US" smtClean="0"/>
              <a:t>8/18/25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BB90B-7DDD-5E45-87EC-14B8B6DFE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865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9800" y="3472547"/>
            <a:ext cx="3624938" cy="9818686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61234" y="3472547"/>
            <a:ext cx="3626256" cy="9818686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8906-0BBE-0E46-8CBC-D36D6247CD1E}" type="datetimeFigureOut">
              <a:rPr lang="en-US" smtClean="0"/>
              <a:t>8/18/25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BB90B-7DDD-5E45-87EC-14B8B6DFE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769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92" y="395493"/>
            <a:ext cx="6830854" cy="164597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492" y="2210635"/>
            <a:ext cx="3353497" cy="921287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7352" indent="0">
              <a:buNone/>
              <a:defRPr sz="2500" b="1"/>
            </a:lvl2pPr>
            <a:lvl3pPr marL="1154704" indent="0">
              <a:buNone/>
              <a:defRPr sz="2300" b="1"/>
            </a:lvl3pPr>
            <a:lvl4pPr marL="1732056" indent="0">
              <a:buNone/>
              <a:defRPr sz="2000" b="1"/>
            </a:lvl4pPr>
            <a:lvl5pPr marL="2309409" indent="0">
              <a:buNone/>
              <a:defRPr sz="2000" b="1"/>
            </a:lvl5pPr>
            <a:lvl6pPr marL="2886761" indent="0">
              <a:buNone/>
              <a:defRPr sz="2000" b="1"/>
            </a:lvl6pPr>
            <a:lvl7pPr marL="3464113" indent="0">
              <a:buNone/>
              <a:defRPr sz="2000" b="1"/>
            </a:lvl7pPr>
            <a:lvl8pPr marL="4041465" indent="0">
              <a:buNone/>
              <a:defRPr sz="2000" b="1"/>
            </a:lvl8pPr>
            <a:lvl9pPr marL="4618817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9492" y="3131921"/>
            <a:ext cx="3353497" cy="5690038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55533" y="2210635"/>
            <a:ext cx="3354814" cy="921287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7352" indent="0">
              <a:buNone/>
              <a:defRPr sz="2500" b="1"/>
            </a:lvl2pPr>
            <a:lvl3pPr marL="1154704" indent="0">
              <a:buNone/>
              <a:defRPr sz="2300" b="1"/>
            </a:lvl3pPr>
            <a:lvl4pPr marL="1732056" indent="0">
              <a:buNone/>
              <a:defRPr sz="2000" b="1"/>
            </a:lvl4pPr>
            <a:lvl5pPr marL="2309409" indent="0">
              <a:buNone/>
              <a:defRPr sz="2000" b="1"/>
            </a:lvl5pPr>
            <a:lvl6pPr marL="2886761" indent="0">
              <a:buNone/>
              <a:defRPr sz="2000" b="1"/>
            </a:lvl6pPr>
            <a:lvl7pPr marL="3464113" indent="0">
              <a:buNone/>
              <a:defRPr sz="2000" b="1"/>
            </a:lvl7pPr>
            <a:lvl8pPr marL="4041465" indent="0">
              <a:buNone/>
              <a:defRPr sz="2000" b="1"/>
            </a:lvl8pPr>
            <a:lvl9pPr marL="4618817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55533" y="3131921"/>
            <a:ext cx="3354814" cy="5690038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8906-0BBE-0E46-8CBC-D36D6247CD1E}" type="datetimeFigureOut">
              <a:rPr lang="en-US" smtClean="0"/>
              <a:t>8/18/25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BB90B-7DDD-5E45-87EC-14B8B6DFE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863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8906-0BBE-0E46-8CBC-D36D6247CD1E}" type="datetimeFigureOut">
              <a:rPr lang="en-US" smtClean="0"/>
              <a:t>8/18/25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BB90B-7DDD-5E45-87EC-14B8B6DFE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182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8906-0BBE-0E46-8CBC-D36D6247CD1E}" type="datetimeFigureOut">
              <a:rPr lang="en-US" smtClean="0"/>
              <a:t>8/18/25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BB90B-7DDD-5E45-87EC-14B8B6DFE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704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93" y="393205"/>
            <a:ext cx="2497005" cy="1673406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7416" y="393207"/>
            <a:ext cx="4242930" cy="8428755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493" y="2066613"/>
            <a:ext cx="2497005" cy="6755349"/>
          </a:xfrm>
        </p:spPr>
        <p:txBody>
          <a:bodyPr/>
          <a:lstStyle>
            <a:lvl1pPr marL="0" indent="0">
              <a:buNone/>
              <a:defRPr sz="1800"/>
            </a:lvl1pPr>
            <a:lvl2pPr marL="577352" indent="0">
              <a:buNone/>
              <a:defRPr sz="1500"/>
            </a:lvl2pPr>
            <a:lvl3pPr marL="1154704" indent="0">
              <a:buNone/>
              <a:defRPr sz="1300"/>
            </a:lvl3pPr>
            <a:lvl4pPr marL="1732056" indent="0">
              <a:buNone/>
              <a:defRPr sz="1100"/>
            </a:lvl4pPr>
            <a:lvl5pPr marL="2309409" indent="0">
              <a:buNone/>
              <a:defRPr sz="1100"/>
            </a:lvl5pPr>
            <a:lvl6pPr marL="2886761" indent="0">
              <a:buNone/>
              <a:defRPr sz="1100"/>
            </a:lvl6pPr>
            <a:lvl7pPr marL="3464113" indent="0">
              <a:buNone/>
              <a:defRPr sz="1100"/>
            </a:lvl7pPr>
            <a:lvl8pPr marL="4041465" indent="0">
              <a:buNone/>
              <a:defRPr sz="1100"/>
            </a:lvl8pPr>
            <a:lvl9pPr marL="4618817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8906-0BBE-0E46-8CBC-D36D6247CD1E}" type="datetimeFigureOut">
              <a:rPr lang="en-US" smtClean="0"/>
              <a:t>8/18/25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BB90B-7DDD-5E45-87EC-14B8B6DFE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012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662" y="6913086"/>
            <a:ext cx="4553903" cy="816130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87662" y="882425"/>
            <a:ext cx="4553903" cy="5925503"/>
          </a:xfrm>
        </p:spPr>
        <p:txBody>
          <a:bodyPr/>
          <a:lstStyle>
            <a:lvl1pPr marL="0" indent="0">
              <a:buNone/>
              <a:defRPr sz="4000"/>
            </a:lvl1pPr>
            <a:lvl2pPr marL="577352" indent="0">
              <a:buNone/>
              <a:defRPr sz="3500"/>
            </a:lvl2pPr>
            <a:lvl3pPr marL="1154704" indent="0">
              <a:buNone/>
              <a:defRPr sz="3000"/>
            </a:lvl3pPr>
            <a:lvl4pPr marL="1732056" indent="0">
              <a:buNone/>
              <a:defRPr sz="2500"/>
            </a:lvl4pPr>
            <a:lvl5pPr marL="2309409" indent="0">
              <a:buNone/>
              <a:defRPr sz="2500"/>
            </a:lvl5pPr>
            <a:lvl6pPr marL="2886761" indent="0">
              <a:buNone/>
              <a:defRPr sz="2500"/>
            </a:lvl6pPr>
            <a:lvl7pPr marL="3464113" indent="0">
              <a:buNone/>
              <a:defRPr sz="2500"/>
            </a:lvl7pPr>
            <a:lvl8pPr marL="4041465" indent="0">
              <a:buNone/>
              <a:defRPr sz="2500"/>
            </a:lvl8pPr>
            <a:lvl9pPr marL="4618817" indent="0">
              <a:buNone/>
              <a:defRPr sz="2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7662" y="7729216"/>
            <a:ext cx="4553903" cy="1159038"/>
          </a:xfrm>
        </p:spPr>
        <p:txBody>
          <a:bodyPr/>
          <a:lstStyle>
            <a:lvl1pPr marL="0" indent="0">
              <a:buNone/>
              <a:defRPr sz="1800"/>
            </a:lvl1pPr>
            <a:lvl2pPr marL="577352" indent="0">
              <a:buNone/>
              <a:defRPr sz="1500"/>
            </a:lvl2pPr>
            <a:lvl3pPr marL="1154704" indent="0">
              <a:buNone/>
              <a:defRPr sz="1300"/>
            </a:lvl3pPr>
            <a:lvl4pPr marL="1732056" indent="0">
              <a:buNone/>
              <a:defRPr sz="1100"/>
            </a:lvl4pPr>
            <a:lvl5pPr marL="2309409" indent="0">
              <a:buNone/>
              <a:defRPr sz="1100"/>
            </a:lvl5pPr>
            <a:lvl6pPr marL="2886761" indent="0">
              <a:buNone/>
              <a:defRPr sz="1100"/>
            </a:lvl6pPr>
            <a:lvl7pPr marL="3464113" indent="0">
              <a:buNone/>
              <a:defRPr sz="1100"/>
            </a:lvl7pPr>
            <a:lvl8pPr marL="4041465" indent="0">
              <a:buNone/>
              <a:defRPr sz="1100"/>
            </a:lvl8pPr>
            <a:lvl9pPr marL="4618817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8906-0BBE-0E46-8CBC-D36D6247CD1E}" type="datetimeFigureOut">
              <a:rPr lang="en-US" smtClean="0"/>
              <a:t>8/18/25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BB90B-7DDD-5E45-87EC-14B8B6DFE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357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9492" y="395493"/>
            <a:ext cx="6830854" cy="1645973"/>
          </a:xfrm>
          <a:prstGeom prst="rect">
            <a:avLst/>
          </a:prstGeom>
        </p:spPr>
        <p:txBody>
          <a:bodyPr vert="horz" lIns="115470" tIns="57735" rIns="115470" bIns="57735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492" y="2304363"/>
            <a:ext cx="6830854" cy="6517596"/>
          </a:xfrm>
          <a:prstGeom prst="rect">
            <a:avLst/>
          </a:prstGeom>
        </p:spPr>
        <p:txBody>
          <a:bodyPr vert="horz" lIns="115470" tIns="57735" rIns="115470" bIns="5773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9492" y="9153440"/>
            <a:ext cx="1770962" cy="525797"/>
          </a:xfrm>
          <a:prstGeom prst="rect">
            <a:avLst/>
          </a:prstGeom>
        </p:spPr>
        <p:txBody>
          <a:bodyPr vert="horz" lIns="115470" tIns="57735" rIns="115470" bIns="57735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18906-0BBE-0E46-8CBC-D36D6247CD1E}" type="datetimeFigureOut">
              <a:rPr lang="en-US" smtClean="0"/>
              <a:t>8/18/25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3196" y="9153440"/>
            <a:ext cx="2403449" cy="525797"/>
          </a:xfrm>
          <a:prstGeom prst="rect">
            <a:avLst/>
          </a:prstGeom>
        </p:spPr>
        <p:txBody>
          <a:bodyPr vert="horz" lIns="115470" tIns="57735" rIns="115470" bIns="57735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39384" y="9153440"/>
            <a:ext cx="1770962" cy="525797"/>
          </a:xfrm>
          <a:prstGeom prst="rect">
            <a:avLst/>
          </a:prstGeom>
        </p:spPr>
        <p:txBody>
          <a:bodyPr vert="horz" lIns="115470" tIns="57735" rIns="115470" bIns="57735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BB90B-7DDD-5E45-87EC-14B8B6DFE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51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77352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3014" indent="-433014" algn="l" defTabSz="577352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38197" indent="-360845" algn="l" defTabSz="577352" rtl="0" eaLnBrk="1" latinLnBrk="0" hangingPunct="1">
        <a:spcBef>
          <a:spcPct val="20000"/>
        </a:spcBef>
        <a:buFont typeface="Arial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43380" indent="-288676" algn="l" defTabSz="577352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20733" indent="-288676" algn="l" defTabSz="577352" rtl="0" eaLnBrk="1" latinLnBrk="0" hangingPunct="1">
        <a:spcBef>
          <a:spcPct val="20000"/>
        </a:spcBef>
        <a:buFont typeface="Arial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98085" indent="-288676" algn="l" defTabSz="577352" rtl="0" eaLnBrk="1" latinLnBrk="0" hangingPunct="1">
        <a:spcBef>
          <a:spcPct val="20000"/>
        </a:spcBef>
        <a:buFont typeface="Arial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75437" indent="-288676" algn="l" defTabSz="577352" rtl="0" eaLnBrk="1" latinLnBrk="0" hangingPunct="1">
        <a:spcBef>
          <a:spcPct val="20000"/>
        </a:spcBef>
        <a:buFont typeface="Arial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52789" indent="-288676" algn="l" defTabSz="577352" rtl="0" eaLnBrk="1" latinLnBrk="0" hangingPunct="1">
        <a:spcBef>
          <a:spcPct val="20000"/>
        </a:spcBef>
        <a:buFont typeface="Arial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30141" indent="-288676" algn="l" defTabSz="577352" rtl="0" eaLnBrk="1" latinLnBrk="0" hangingPunct="1">
        <a:spcBef>
          <a:spcPct val="20000"/>
        </a:spcBef>
        <a:buFont typeface="Arial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907493" indent="-288676" algn="l" defTabSz="577352" rtl="0" eaLnBrk="1" latinLnBrk="0" hangingPunct="1">
        <a:spcBef>
          <a:spcPct val="20000"/>
        </a:spcBef>
        <a:buFont typeface="Arial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735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77352" algn="l" defTabSz="57735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54704" algn="l" defTabSz="57735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32056" algn="l" defTabSz="57735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09409" algn="l" defTabSz="57735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86761" algn="l" defTabSz="57735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64113" algn="l" defTabSz="57735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41465" algn="l" defTabSz="57735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18817" algn="l" defTabSz="57735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89838" cy="98724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47280" y="1908336"/>
            <a:ext cx="1083261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/>
                <a:cs typeface="Century Gothic"/>
              </a:rPr>
              <a:t>Spelling </a:t>
            </a:r>
            <a:r>
              <a:rPr lang="en-US" sz="1400" b="1" u="sng" dirty="0">
                <a:latin typeface="Century Gothic"/>
                <a:cs typeface="Century Gothic"/>
              </a:rPr>
              <a:t>Patterns</a:t>
            </a:r>
          </a:p>
          <a:p>
            <a:pPr algn="ctr"/>
            <a:endParaRPr lang="en-US" sz="1400" dirty="0">
              <a:latin typeface="Century Gothic"/>
              <a:cs typeface="Century Gothic"/>
            </a:endParaRPr>
          </a:p>
          <a:p>
            <a:pPr algn="ctr"/>
            <a:r>
              <a:rPr lang="en-US" sz="1600" dirty="0">
                <a:latin typeface="Century Gothic"/>
                <a:cs typeface="Century Gothic"/>
              </a:rPr>
              <a:t>man</a:t>
            </a:r>
          </a:p>
          <a:p>
            <a:pPr algn="ctr"/>
            <a:r>
              <a:rPr lang="en-US" sz="1600" dirty="0">
                <a:latin typeface="Century Gothic"/>
                <a:cs typeface="Century Gothic"/>
              </a:rPr>
              <a:t>can</a:t>
            </a:r>
          </a:p>
          <a:p>
            <a:pPr algn="ctr"/>
            <a:r>
              <a:rPr lang="en-US" sz="1600" dirty="0">
                <a:latin typeface="Century Gothic"/>
                <a:cs typeface="Century Gothic"/>
              </a:rPr>
              <a:t>nap</a:t>
            </a:r>
          </a:p>
          <a:p>
            <a:pPr algn="ctr"/>
            <a:r>
              <a:rPr lang="en-US" sz="1600" dirty="0">
                <a:latin typeface="Century Gothic"/>
                <a:cs typeface="Century Gothic"/>
              </a:rPr>
              <a:t>tap</a:t>
            </a:r>
          </a:p>
          <a:p>
            <a:pPr algn="ctr"/>
            <a:r>
              <a:rPr lang="en-US" sz="1600" dirty="0">
                <a:latin typeface="Century Gothic"/>
                <a:cs typeface="Century Gothic"/>
              </a:rPr>
              <a:t>cat</a:t>
            </a:r>
          </a:p>
          <a:p>
            <a:pPr algn="ctr"/>
            <a:r>
              <a:rPr lang="en-US" sz="1600" dirty="0">
                <a:latin typeface="Century Gothic"/>
                <a:cs typeface="Century Gothic"/>
              </a:rPr>
              <a:t>hat</a:t>
            </a:r>
          </a:p>
          <a:p>
            <a:pPr algn="ctr"/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72173" y="1908336"/>
            <a:ext cx="1083261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>
                <a:latin typeface="Century Gothic"/>
                <a:cs typeface="Century Gothic"/>
              </a:rPr>
              <a:t>High</a:t>
            </a:r>
          </a:p>
          <a:p>
            <a:pPr algn="ctr"/>
            <a:r>
              <a:rPr lang="en-US" sz="1300" b="1" dirty="0">
                <a:latin typeface="Century Gothic"/>
                <a:cs typeface="Century Gothic"/>
              </a:rPr>
              <a:t>Frequency</a:t>
            </a:r>
          </a:p>
          <a:p>
            <a:pPr algn="ctr"/>
            <a:r>
              <a:rPr lang="en-US" sz="1300" b="1" dirty="0">
                <a:latin typeface="Century Gothic"/>
                <a:cs typeface="Century Gothic"/>
              </a:rPr>
              <a:t> </a:t>
            </a:r>
            <a:r>
              <a:rPr lang="en-US" sz="1300" b="1" u="sng" dirty="0">
                <a:latin typeface="Century Gothic"/>
                <a:cs typeface="Century Gothic"/>
              </a:rPr>
              <a:t>Words</a:t>
            </a:r>
          </a:p>
          <a:p>
            <a:pPr algn="ctr"/>
            <a:endParaRPr lang="en-US" sz="1600" b="1" dirty="0">
              <a:latin typeface="Century Gothic"/>
              <a:cs typeface="Century Gothic"/>
            </a:endParaRPr>
          </a:p>
          <a:p>
            <a:pPr algn="ctr"/>
            <a:r>
              <a:rPr lang="en-US" sz="1600" dirty="0">
                <a:latin typeface="Century Gothic"/>
                <a:cs typeface="Century Gothic"/>
              </a:rPr>
              <a:t>does</a:t>
            </a:r>
          </a:p>
          <a:p>
            <a:pPr algn="ctr"/>
            <a:r>
              <a:rPr lang="en-US" sz="1600" dirty="0">
                <a:latin typeface="Century Gothic"/>
                <a:cs typeface="Century Gothic"/>
              </a:rPr>
              <a:t>not</a:t>
            </a:r>
          </a:p>
          <a:p>
            <a:pPr algn="ctr"/>
            <a:r>
              <a:rPr lang="en-US" sz="1600" dirty="0">
                <a:latin typeface="Century Gothic"/>
                <a:cs typeface="Century Gothic"/>
              </a:rPr>
              <a:t>school</a:t>
            </a:r>
          </a:p>
          <a:p>
            <a:pPr algn="ctr"/>
            <a:r>
              <a:rPr lang="en-US" sz="1600" dirty="0">
                <a:latin typeface="Century Gothic"/>
                <a:cs typeface="Century Gothic"/>
              </a:rPr>
              <a:t>what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77005" y="5366791"/>
            <a:ext cx="2820217" cy="497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u="sng" dirty="0">
                <a:latin typeface="Century Gothic"/>
                <a:cs typeface="Century Gothic"/>
              </a:rPr>
              <a:t>Dates to remember</a:t>
            </a:r>
          </a:p>
          <a:p>
            <a:endParaRPr lang="en-US" sz="1600" dirty="0">
              <a:latin typeface="Century Gothic"/>
              <a:cs typeface="Century Gothic"/>
            </a:endParaRPr>
          </a:p>
          <a:p>
            <a:r>
              <a:rPr lang="en-US" sz="1450" dirty="0">
                <a:latin typeface="Century Gothic"/>
                <a:cs typeface="Century Gothic"/>
              </a:rPr>
              <a:t>August 19</a:t>
            </a:r>
            <a:r>
              <a:rPr lang="en-US" sz="1450" baseline="30000" dirty="0">
                <a:latin typeface="Century Gothic"/>
                <a:cs typeface="Century Gothic"/>
              </a:rPr>
              <a:t>th</a:t>
            </a:r>
            <a:endParaRPr lang="en-US" sz="1450" dirty="0">
              <a:latin typeface="Century Gothic"/>
              <a:cs typeface="Century Gothic"/>
            </a:endParaRPr>
          </a:p>
          <a:p>
            <a:r>
              <a:rPr lang="en-US" sz="1450" dirty="0">
                <a:latin typeface="Century Gothic"/>
                <a:cs typeface="Century Gothic"/>
              </a:rPr>
              <a:t>Chick-fil-A Night</a:t>
            </a:r>
          </a:p>
          <a:p>
            <a:endParaRPr lang="en-US" sz="1450" dirty="0">
              <a:latin typeface="Century Gothic"/>
              <a:cs typeface="Century Gothic"/>
            </a:endParaRPr>
          </a:p>
          <a:p>
            <a:r>
              <a:rPr lang="en-US" sz="1450" dirty="0">
                <a:latin typeface="Century Gothic"/>
                <a:cs typeface="Century Gothic"/>
              </a:rPr>
              <a:t>September 1</a:t>
            </a:r>
            <a:r>
              <a:rPr lang="en-US" sz="1450" baseline="30000" dirty="0">
                <a:latin typeface="Century Gothic"/>
                <a:cs typeface="Century Gothic"/>
              </a:rPr>
              <a:t>st</a:t>
            </a:r>
            <a:endParaRPr lang="en-US" sz="1450" dirty="0">
              <a:latin typeface="Century Gothic"/>
              <a:cs typeface="Century Gothic"/>
            </a:endParaRPr>
          </a:p>
          <a:p>
            <a:r>
              <a:rPr lang="en-US" sz="1450" dirty="0">
                <a:latin typeface="Century Gothic"/>
                <a:cs typeface="Century Gothic"/>
              </a:rPr>
              <a:t>Labor Day (NO SCHOOL)</a:t>
            </a:r>
          </a:p>
          <a:p>
            <a:endParaRPr lang="en-US" sz="1450" dirty="0">
              <a:latin typeface="Century Gothic"/>
              <a:cs typeface="Century Gothic"/>
            </a:endParaRPr>
          </a:p>
          <a:p>
            <a:r>
              <a:rPr lang="en-US" sz="1450" dirty="0">
                <a:latin typeface="Century Gothic"/>
                <a:cs typeface="Century Gothic"/>
              </a:rPr>
              <a:t>September 7</a:t>
            </a:r>
          </a:p>
          <a:p>
            <a:r>
              <a:rPr lang="en-US" sz="1450" dirty="0" err="1">
                <a:latin typeface="Century Gothic"/>
                <a:cs typeface="Century Gothic"/>
              </a:rPr>
              <a:t>Grandhawks</a:t>
            </a:r>
            <a:r>
              <a:rPr lang="en-US" sz="1450" dirty="0">
                <a:latin typeface="Century Gothic"/>
                <a:cs typeface="Century Gothic"/>
              </a:rPr>
              <a:t> Picnic (4:00)</a:t>
            </a:r>
          </a:p>
          <a:p>
            <a:endParaRPr lang="en-US" sz="1450" dirty="0">
              <a:latin typeface="Century Gothic"/>
              <a:cs typeface="Century Gothic"/>
            </a:endParaRPr>
          </a:p>
          <a:p>
            <a:r>
              <a:rPr lang="en-US" sz="1450" dirty="0">
                <a:latin typeface="Century Gothic"/>
                <a:cs typeface="Century Gothic"/>
              </a:rPr>
              <a:t>September 11</a:t>
            </a:r>
            <a:r>
              <a:rPr lang="en-US" sz="1450" baseline="30000" dirty="0">
                <a:latin typeface="Century Gothic"/>
                <a:cs typeface="Century Gothic"/>
              </a:rPr>
              <a:t>th</a:t>
            </a:r>
            <a:endParaRPr lang="en-US" sz="1450" dirty="0">
              <a:latin typeface="Century Gothic"/>
              <a:cs typeface="Century Gothic"/>
            </a:endParaRPr>
          </a:p>
          <a:p>
            <a:r>
              <a:rPr lang="en-US" sz="1450" dirty="0">
                <a:latin typeface="Century Gothic"/>
                <a:cs typeface="Century Gothic"/>
              </a:rPr>
              <a:t>Parent/teacher Conferences</a:t>
            </a:r>
          </a:p>
          <a:p>
            <a:endParaRPr lang="en-US" sz="1450" dirty="0">
              <a:latin typeface="Century Gothic"/>
              <a:cs typeface="Century Gothic"/>
            </a:endParaRPr>
          </a:p>
          <a:p>
            <a:r>
              <a:rPr lang="en-US" sz="1450" dirty="0">
                <a:latin typeface="Century Gothic"/>
                <a:cs typeface="Century Gothic"/>
              </a:rPr>
              <a:t>September 12</a:t>
            </a:r>
            <a:r>
              <a:rPr lang="en-US" sz="1450" baseline="30000" dirty="0">
                <a:latin typeface="Century Gothic"/>
                <a:cs typeface="Century Gothic"/>
              </a:rPr>
              <a:t>th</a:t>
            </a:r>
            <a:endParaRPr lang="en-US" sz="1450" dirty="0">
              <a:latin typeface="Century Gothic"/>
              <a:cs typeface="Century Gothic"/>
            </a:endParaRPr>
          </a:p>
          <a:p>
            <a:r>
              <a:rPr lang="en-US" sz="1450" dirty="0">
                <a:latin typeface="Century Gothic"/>
                <a:cs typeface="Century Gothic"/>
              </a:rPr>
              <a:t>Skate Night</a:t>
            </a:r>
          </a:p>
          <a:p>
            <a:endParaRPr lang="en-US" sz="1400" dirty="0">
              <a:latin typeface="Century Gothic"/>
              <a:cs typeface="Century Gothic"/>
            </a:endParaRPr>
          </a:p>
          <a:p>
            <a:endParaRPr lang="en-US" sz="1400" dirty="0">
              <a:latin typeface="Century Gothic"/>
              <a:cs typeface="Century Gothic"/>
            </a:endParaRPr>
          </a:p>
          <a:p>
            <a:endParaRPr lang="en-US" sz="1600" dirty="0">
              <a:latin typeface="Century Gothic"/>
              <a:cs typeface="Century Gothic"/>
            </a:endParaRPr>
          </a:p>
          <a:p>
            <a:endParaRPr lang="en-US" sz="1600" dirty="0">
              <a:latin typeface="Century Gothic"/>
              <a:cs typeface="Century Gothic"/>
            </a:endParaRPr>
          </a:p>
          <a:p>
            <a:endParaRPr lang="en-US" sz="1600" dirty="0">
              <a:latin typeface="Century Gothic"/>
              <a:cs typeface="Century Gothic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0308" y="6540172"/>
            <a:ext cx="3043385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u="sng" dirty="0">
                <a:latin typeface="Century Gothic"/>
                <a:cs typeface="Century Gothic"/>
              </a:rPr>
              <a:t>Reminders </a:t>
            </a:r>
          </a:p>
          <a:p>
            <a:endParaRPr lang="en-US" sz="1500" b="1" dirty="0">
              <a:latin typeface="Century Gothic"/>
              <a:cs typeface="Century Gothic"/>
            </a:endParaRPr>
          </a:p>
          <a:p>
            <a:r>
              <a:rPr lang="en-US" sz="1500" dirty="0">
                <a:latin typeface="Century Gothic"/>
                <a:cs typeface="Century Gothic"/>
              </a:rPr>
              <a:t>*Join Class Dojo</a:t>
            </a:r>
          </a:p>
          <a:p>
            <a:endParaRPr lang="en-US" sz="1500" b="1" i="1" dirty="0">
              <a:latin typeface="Century Gothic"/>
              <a:cs typeface="Century Gothic"/>
            </a:endParaRPr>
          </a:p>
          <a:p>
            <a:r>
              <a:rPr lang="en-US" sz="1500" b="1" i="1" dirty="0">
                <a:latin typeface="Century Gothic"/>
                <a:cs typeface="Century Gothic"/>
              </a:rPr>
              <a:t>*</a:t>
            </a:r>
            <a:r>
              <a:rPr lang="en-US" sz="1500" dirty="0">
                <a:latin typeface="Century Gothic"/>
                <a:cs typeface="Century Gothic"/>
              </a:rPr>
              <a:t>Donate to the Annual Giving Campaign</a:t>
            </a:r>
          </a:p>
          <a:p>
            <a:endParaRPr lang="en-US" sz="1500" dirty="0">
              <a:latin typeface="Century Gothic"/>
              <a:cs typeface="Century Gothic"/>
            </a:endParaRPr>
          </a:p>
          <a:p>
            <a:r>
              <a:rPr lang="en-US" sz="1500" dirty="0">
                <a:latin typeface="Century Gothic"/>
                <a:cs typeface="Century Gothic"/>
              </a:rPr>
              <a:t>*Initial the conduct </a:t>
            </a:r>
          </a:p>
          <a:p>
            <a:r>
              <a:rPr lang="en-US" sz="1500" dirty="0">
                <a:latin typeface="Century Gothic"/>
                <a:cs typeface="Century Gothic"/>
              </a:rPr>
              <a:t>sheet EVERY night</a:t>
            </a:r>
          </a:p>
          <a:p>
            <a:endParaRPr lang="en-US" sz="1500" dirty="0">
              <a:latin typeface="Century Gothic"/>
              <a:cs typeface="Century Gothic"/>
            </a:endParaRPr>
          </a:p>
          <a:p>
            <a:endParaRPr lang="en-US" sz="1500" dirty="0">
              <a:latin typeface="Century Gothic"/>
              <a:cs typeface="Century Gothic"/>
            </a:endParaRPr>
          </a:p>
          <a:p>
            <a:endParaRPr lang="en-US" sz="1500" dirty="0">
              <a:latin typeface="Century Gothic"/>
              <a:cs typeface="Century Gothic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0308" y="1832100"/>
            <a:ext cx="304338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latin typeface="Century Gothic"/>
                <a:cs typeface="Century Gothic"/>
              </a:rPr>
              <a:t>August 18 - 22</a:t>
            </a:r>
          </a:p>
          <a:p>
            <a:pPr algn="ctr"/>
            <a:endParaRPr lang="en-US" sz="1800" b="1" dirty="0">
              <a:latin typeface="Century Gothic"/>
              <a:cs typeface="Century Gothic"/>
            </a:endParaRPr>
          </a:p>
          <a:p>
            <a:pPr algn="ctr"/>
            <a:r>
              <a:rPr lang="en-US" sz="1800" b="1" u="sng" dirty="0">
                <a:latin typeface="Century Gothic"/>
                <a:cs typeface="Century Gothic"/>
              </a:rPr>
              <a:t>What we are learning!</a:t>
            </a:r>
            <a:endParaRPr lang="en-US" sz="1000" b="1" u="sng" dirty="0">
              <a:latin typeface="Century Gothic"/>
              <a:cs typeface="Century Gothic"/>
            </a:endParaRPr>
          </a:p>
          <a:p>
            <a:endParaRPr lang="en-US" sz="1600" b="1" dirty="0">
              <a:latin typeface="Century Gothic"/>
              <a:cs typeface="Century Gothic"/>
            </a:endParaRPr>
          </a:p>
          <a:p>
            <a:r>
              <a:rPr lang="en-US" sz="1600" b="1" dirty="0">
                <a:latin typeface="Century Gothic"/>
                <a:cs typeface="Century Gothic"/>
              </a:rPr>
              <a:t>Comprehension Focus: </a:t>
            </a:r>
          </a:p>
          <a:p>
            <a:r>
              <a:rPr lang="en-US" sz="1600" dirty="0">
                <a:latin typeface="Century Gothic"/>
                <a:cs typeface="Century Gothic"/>
              </a:rPr>
              <a:t>key details</a:t>
            </a:r>
          </a:p>
          <a:p>
            <a:endParaRPr lang="en-US" sz="1000" dirty="0">
              <a:latin typeface="Century Gothic"/>
              <a:cs typeface="Century Gothic"/>
            </a:endParaRPr>
          </a:p>
          <a:p>
            <a:r>
              <a:rPr lang="en-US" sz="1600" b="1" dirty="0">
                <a:latin typeface="Century Gothic"/>
                <a:cs typeface="Century Gothic"/>
              </a:rPr>
              <a:t>Word Work:</a:t>
            </a:r>
          </a:p>
          <a:p>
            <a:r>
              <a:rPr lang="en-US" sz="1600" dirty="0">
                <a:latin typeface="Century Gothic"/>
                <a:cs typeface="Century Gothic"/>
              </a:rPr>
              <a:t>short a (like in apple)</a:t>
            </a:r>
          </a:p>
          <a:p>
            <a:r>
              <a:rPr lang="en-US" sz="1600" dirty="0">
                <a:latin typeface="Century Gothic"/>
                <a:cs typeface="Century Gothic"/>
              </a:rPr>
              <a:t>inflectional ending –s</a:t>
            </a:r>
          </a:p>
          <a:p>
            <a:endParaRPr lang="en-US" sz="1000" dirty="0">
              <a:latin typeface="Century Gothic"/>
              <a:cs typeface="Century Gothic"/>
            </a:endParaRPr>
          </a:p>
          <a:p>
            <a:r>
              <a:rPr lang="en-US" sz="1600" b="1" dirty="0">
                <a:latin typeface="Century Gothic"/>
                <a:cs typeface="Century Gothic"/>
              </a:rPr>
              <a:t>Grammar:</a:t>
            </a:r>
          </a:p>
          <a:p>
            <a:r>
              <a:rPr lang="en-US" sz="1600" dirty="0">
                <a:latin typeface="Century Gothic"/>
                <a:cs typeface="Century Gothic"/>
              </a:rPr>
              <a:t>sentences</a:t>
            </a:r>
          </a:p>
          <a:p>
            <a:endParaRPr lang="en-US" sz="1000" dirty="0">
              <a:latin typeface="Century Gothic"/>
              <a:cs typeface="Century Gothic"/>
            </a:endParaRPr>
          </a:p>
          <a:p>
            <a:r>
              <a:rPr lang="en-US" sz="1600" b="1" dirty="0">
                <a:latin typeface="Century Gothic"/>
                <a:cs typeface="Century Gothic"/>
              </a:rPr>
              <a:t>Math:</a:t>
            </a:r>
          </a:p>
          <a:p>
            <a:r>
              <a:rPr lang="en-US" sz="1600" dirty="0">
                <a:latin typeface="Century Gothic"/>
                <a:cs typeface="Century Gothic"/>
              </a:rPr>
              <a:t>addition </a:t>
            </a:r>
          </a:p>
          <a:p>
            <a:endParaRPr lang="en-US" sz="1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77218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89838" cy="98724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47280" y="1908336"/>
            <a:ext cx="1083261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/>
                <a:cs typeface="Century Gothic"/>
              </a:rPr>
              <a:t>Spelling </a:t>
            </a:r>
            <a:r>
              <a:rPr lang="en-US" sz="1400" b="1" u="sng" dirty="0">
                <a:latin typeface="Century Gothic"/>
                <a:cs typeface="Century Gothic"/>
              </a:rPr>
              <a:t>Words</a:t>
            </a:r>
          </a:p>
          <a:p>
            <a:pPr algn="ctr"/>
            <a:r>
              <a:rPr lang="en-US" sz="1400" dirty="0">
                <a:latin typeface="Century Gothic"/>
                <a:cs typeface="Century Gothic"/>
              </a:rPr>
              <a:t>pin</a:t>
            </a:r>
          </a:p>
          <a:p>
            <a:pPr algn="ctr"/>
            <a:r>
              <a:rPr lang="en-US" sz="1400" dirty="0">
                <a:latin typeface="Century Gothic"/>
                <a:cs typeface="Century Gothic"/>
              </a:rPr>
              <a:t>win</a:t>
            </a:r>
          </a:p>
          <a:p>
            <a:pPr algn="ctr"/>
            <a:r>
              <a:rPr lang="en-US" sz="1400" dirty="0">
                <a:latin typeface="Century Gothic"/>
                <a:cs typeface="Century Gothic"/>
              </a:rPr>
              <a:t>hit</a:t>
            </a:r>
          </a:p>
          <a:p>
            <a:pPr algn="ctr"/>
            <a:r>
              <a:rPr lang="en-US" sz="1400" dirty="0">
                <a:latin typeface="Century Gothic"/>
                <a:cs typeface="Century Gothic"/>
              </a:rPr>
              <a:t>sit</a:t>
            </a:r>
          </a:p>
          <a:p>
            <a:pPr algn="ctr"/>
            <a:r>
              <a:rPr lang="en-US" sz="1400" dirty="0">
                <a:latin typeface="Century Gothic"/>
                <a:cs typeface="Century Gothic"/>
              </a:rPr>
              <a:t>miss</a:t>
            </a:r>
          </a:p>
          <a:p>
            <a:pPr algn="ctr"/>
            <a:r>
              <a:rPr lang="en-US" sz="1400" dirty="0">
                <a:latin typeface="Century Gothic"/>
                <a:cs typeface="Century Gothic"/>
              </a:rPr>
              <a:t>kiss</a:t>
            </a:r>
          </a:p>
          <a:p>
            <a:pPr algn="ctr"/>
            <a:r>
              <a:rPr lang="en-US" sz="1400" dirty="0">
                <a:latin typeface="Century Gothic"/>
                <a:cs typeface="Century Gothic"/>
              </a:rPr>
              <a:t>nap</a:t>
            </a:r>
          </a:p>
          <a:p>
            <a:pPr algn="ctr"/>
            <a:r>
              <a:rPr lang="en-US" sz="1400" dirty="0">
                <a:latin typeface="Century Gothic"/>
                <a:cs typeface="Century Gothic"/>
              </a:rPr>
              <a:t>can</a:t>
            </a:r>
          </a:p>
          <a:p>
            <a:pPr algn="ctr"/>
            <a:r>
              <a:rPr lang="en-US" sz="1400" dirty="0">
                <a:latin typeface="Century Gothic"/>
                <a:cs typeface="Century Gothic"/>
              </a:rPr>
              <a:t>out</a:t>
            </a:r>
          </a:p>
          <a:p>
            <a:pPr algn="ctr"/>
            <a:r>
              <a:rPr lang="en-US" sz="1400" dirty="0">
                <a:latin typeface="Century Gothic"/>
                <a:cs typeface="Century Gothic"/>
              </a:rPr>
              <a:t>up</a:t>
            </a:r>
          </a:p>
          <a:p>
            <a:pPr algn="ctr"/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72173" y="1908336"/>
            <a:ext cx="108326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/>
                <a:cs typeface="Century Gothic"/>
              </a:rPr>
              <a:t>HF</a:t>
            </a:r>
          </a:p>
          <a:p>
            <a:pPr algn="ctr"/>
            <a:r>
              <a:rPr lang="en-US" sz="1600" b="1" dirty="0">
                <a:latin typeface="Century Gothic"/>
                <a:cs typeface="Century Gothic"/>
              </a:rPr>
              <a:t> </a:t>
            </a:r>
            <a:r>
              <a:rPr lang="en-US" sz="1600" b="1" u="sng" dirty="0">
                <a:latin typeface="Century Gothic"/>
                <a:cs typeface="Century Gothic"/>
              </a:rPr>
              <a:t>Words</a:t>
            </a:r>
          </a:p>
          <a:p>
            <a:pPr algn="ctr"/>
            <a:endParaRPr lang="en-US" sz="1600" b="1" dirty="0">
              <a:latin typeface="Century Gothic"/>
              <a:cs typeface="Century Gothic"/>
            </a:endParaRPr>
          </a:p>
          <a:p>
            <a:pPr algn="ctr"/>
            <a:r>
              <a:rPr lang="en-US" sz="1600" dirty="0">
                <a:latin typeface="Century Gothic"/>
                <a:cs typeface="Century Gothic"/>
              </a:rPr>
              <a:t>out</a:t>
            </a:r>
          </a:p>
          <a:p>
            <a:pPr algn="ctr"/>
            <a:r>
              <a:rPr lang="en-US" sz="1600" dirty="0">
                <a:latin typeface="Century Gothic"/>
                <a:cs typeface="Century Gothic"/>
              </a:rPr>
              <a:t>down</a:t>
            </a:r>
          </a:p>
          <a:p>
            <a:pPr algn="ctr"/>
            <a:r>
              <a:rPr lang="en-US" sz="1600" dirty="0">
                <a:latin typeface="Century Gothic"/>
                <a:cs typeface="Century Gothic"/>
              </a:rPr>
              <a:t>up</a:t>
            </a:r>
          </a:p>
          <a:p>
            <a:pPr algn="ctr"/>
            <a:r>
              <a:rPr lang="en-US" sz="1600" dirty="0">
                <a:latin typeface="Century Gothic"/>
                <a:cs typeface="Century Gothic"/>
              </a:rPr>
              <a:t>very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09925" y="5368590"/>
            <a:ext cx="2820217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>
                <a:latin typeface="Century Gothic"/>
                <a:cs typeface="Century Gothic"/>
              </a:rPr>
              <a:t>Vocabulary Words</a:t>
            </a:r>
          </a:p>
          <a:p>
            <a:pPr algn="ctr"/>
            <a:endParaRPr lang="en-US" sz="1600" b="1" u="sng" dirty="0">
              <a:latin typeface="Century Gothic"/>
              <a:cs typeface="Century Gothic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b="1" dirty="0">
                <a:latin typeface="Century Gothic"/>
                <a:cs typeface="Century Gothic"/>
              </a:rPr>
              <a:t>city: </a:t>
            </a:r>
            <a:r>
              <a:rPr lang="en-US" sz="1600" dirty="0">
                <a:latin typeface="Century Gothic"/>
                <a:cs typeface="Century Gothic"/>
              </a:rPr>
              <a:t>a large town with tall buildings and many people.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>
                <a:latin typeface="Century Gothic"/>
                <a:cs typeface="Century Gothic"/>
              </a:rPr>
              <a:t>country: </a:t>
            </a:r>
            <a:r>
              <a:rPr lang="en-US" sz="1600" dirty="0">
                <a:latin typeface="Century Gothic"/>
                <a:cs typeface="Century Gothic"/>
              </a:rPr>
              <a:t>the land outside a town or city, where there are farms.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>
                <a:latin typeface="Century Gothic"/>
                <a:cs typeface="Century Gothic"/>
              </a:rPr>
              <a:t>scurried: </a:t>
            </a:r>
            <a:r>
              <a:rPr lang="en-US" sz="1600" dirty="0">
                <a:latin typeface="Century Gothic"/>
                <a:cs typeface="Century Gothic"/>
              </a:rPr>
              <a:t>when you move very quickly.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>
                <a:latin typeface="Century Gothic"/>
                <a:cs typeface="Century Gothic"/>
              </a:rPr>
              <a:t>feast: </a:t>
            </a:r>
            <a:r>
              <a:rPr lang="en-US" sz="1600" dirty="0">
                <a:latin typeface="Century Gothic"/>
                <a:cs typeface="Century Gothic"/>
              </a:rPr>
              <a:t>a big, fancy meal with many different foods.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>
                <a:latin typeface="Century Gothic"/>
                <a:cs typeface="Century Gothic"/>
              </a:rPr>
              <a:t>bored: </a:t>
            </a:r>
            <a:r>
              <a:rPr lang="en-US" sz="1600" dirty="0">
                <a:latin typeface="Century Gothic"/>
                <a:cs typeface="Century Gothic"/>
              </a:rPr>
              <a:t>when you feel like you have nothing to do.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0308" y="1832100"/>
            <a:ext cx="3043385" cy="4185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latin typeface="Century Gothic"/>
                <a:cs typeface="Century Gothic"/>
              </a:rPr>
              <a:t>What we are learning!</a:t>
            </a:r>
            <a:endParaRPr lang="en-US" sz="1200" b="1" dirty="0">
              <a:latin typeface="Century Gothic"/>
              <a:cs typeface="Century Gothic"/>
            </a:endParaRPr>
          </a:p>
          <a:p>
            <a:r>
              <a:rPr lang="en-US" sz="1600" b="1" dirty="0">
                <a:latin typeface="Century Gothic"/>
                <a:cs typeface="Century Gothic"/>
              </a:rPr>
              <a:t>Essential Question: </a:t>
            </a:r>
          </a:p>
          <a:p>
            <a:r>
              <a:rPr lang="en-US" sz="1600" dirty="0">
                <a:latin typeface="Century Gothic"/>
                <a:cs typeface="Century Gothic"/>
              </a:rPr>
              <a:t>What is it like where you live?</a:t>
            </a:r>
          </a:p>
          <a:p>
            <a:endParaRPr lang="en-US" sz="1000" dirty="0">
              <a:latin typeface="Century Gothic"/>
              <a:cs typeface="Century Gothic"/>
            </a:endParaRPr>
          </a:p>
          <a:p>
            <a:r>
              <a:rPr lang="en-US" sz="1600" b="1" dirty="0">
                <a:latin typeface="Century Gothic"/>
                <a:cs typeface="Century Gothic"/>
              </a:rPr>
              <a:t>Comprehension Focus: </a:t>
            </a:r>
          </a:p>
          <a:p>
            <a:r>
              <a:rPr lang="en-US" sz="1600" dirty="0">
                <a:latin typeface="Century Gothic"/>
                <a:cs typeface="Century Gothic"/>
              </a:rPr>
              <a:t>Visualize</a:t>
            </a:r>
          </a:p>
          <a:p>
            <a:r>
              <a:rPr lang="en-US" sz="1600" dirty="0">
                <a:latin typeface="Century Gothic"/>
                <a:cs typeface="Century Gothic"/>
              </a:rPr>
              <a:t>Key Details</a:t>
            </a:r>
          </a:p>
          <a:p>
            <a:endParaRPr lang="en-US" sz="1000" dirty="0">
              <a:latin typeface="Century Gothic"/>
              <a:cs typeface="Century Gothic"/>
            </a:endParaRPr>
          </a:p>
          <a:p>
            <a:r>
              <a:rPr lang="en-US" sz="1600" b="1" dirty="0">
                <a:latin typeface="Century Gothic"/>
                <a:cs typeface="Century Gothic"/>
              </a:rPr>
              <a:t>Word Work:</a:t>
            </a:r>
          </a:p>
          <a:p>
            <a:r>
              <a:rPr lang="en-US" sz="1600" dirty="0">
                <a:latin typeface="Century Gothic"/>
                <a:cs typeface="Century Gothic"/>
              </a:rPr>
              <a:t>Short </a:t>
            </a:r>
            <a:r>
              <a:rPr lang="en-US" sz="1600" dirty="0" err="1">
                <a:latin typeface="Century Gothic"/>
                <a:cs typeface="Century Gothic"/>
              </a:rPr>
              <a:t>i</a:t>
            </a:r>
            <a:r>
              <a:rPr lang="en-US" sz="1600" dirty="0">
                <a:latin typeface="Century Gothic"/>
                <a:cs typeface="Century Gothic"/>
              </a:rPr>
              <a:t>, the sound in insect</a:t>
            </a:r>
          </a:p>
          <a:p>
            <a:r>
              <a:rPr lang="en-US" sz="1600" dirty="0">
                <a:latin typeface="Century Gothic"/>
                <a:cs typeface="Century Gothic"/>
              </a:rPr>
              <a:t>Initial sound alliteration</a:t>
            </a:r>
          </a:p>
          <a:p>
            <a:r>
              <a:rPr lang="en-US" sz="1600" dirty="0">
                <a:latin typeface="Century Gothic"/>
                <a:cs typeface="Century Gothic"/>
              </a:rPr>
              <a:t>Double final consonants</a:t>
            </a:r>
          </a:p>
          <a:p>
            <a:endParaRPr lang="en-US" sz="1000" dirty="0">
              <a:latin typeface="Century Gothic"/>
              <a:cs typeface="Century Gothic"/>
            </a:endParaRPr>
          </a:p>
          <a:p>
            <a:r>
              <a:rPr lang="en-US" sz="1600" b="1" dirty="0">
                <a:latin typeface="Century Gothic"/>
                <a:cs typeface="Century Gothic"/>
              </a:rPr>
              <a:t>Grammar:</a:t>
            </a:r>
          </a:p>
          <a:p>
            <a:r>
              <a:rPr lang="en-US" sz="1600" dirty="0">
                <a:latin typeface="Century Gothic"/>
                <a:cs typeface="Century Gothic"/>
              </a:rPr>
              <a:t>Word Order</a:t>
            </a:r>
          </a:p>
          <a:p>
            <a:endParaRPr lang="en-US" sz="1000" dirty="0">
              <a:latin typeface="Century Gothic"/>
              <a:cs typeface="Century Gothic"/>
            </a:endParaRPr>
          </a:p>
          <a:p>
            <a:r>
              <a:rPr lang="en-US" sz="1600" b="1" dirty="0">
                <a:latin typeface="Century Gothic"/>
                <a:cs typeface="Century Gothic"/>
              </a:rPr>
              <a:t>Writing Trait: </a:t>
            </a:r>
          </a:p>
          <a:p>
            <a:r>
              <a:rPr lang="en-US" sz="1600" dirty="0">
                <a:latin typeface="Century Gothic"/>
                <a:cs typeface="Century Gothic"/>
              </a:rPr>
              <a:t>Ideas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0308" y="6540172"/>
            <a:ext cx="3043385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u="sng" dirty="0">
                <a:latin typeface="Century Gothic"/>
                <a:cs typeface="Century Gothic"/>
              </a:rPr>
              <a:t>Stories for the Week</a:t>
            </a:r>
          </a:p>
          <a:p>
            <a:pPr algn="ctr"/>
            <a:endParaRPr lang="en-US" sz="1000" dirty="0">
              <a:latin typeface="Century Gothic"/>
              <a:cs typeface="Century Gothic"/>
            </a:endParaRPr>
          </a:p>
          <a:p>
            <a:r>
              <a:rPr lang="en-US" sz="1500" b="1" dirty="0">
                <a:latin typeface="Century Gothic"/>
                <a:cs typeface="Century Gothic"/>
              </a:rPr>
              <a:t>Reading/Writing Workshop: </a:t>
            </a:r>
          </a:p>
          <a:p>
            <a:r>
              <a:rPr lang="en-US" sz="1500" i="1" dirty="0">
                <a:latin typeface="Century Gothic"/>
                <a:cs typeface="Century Gothic"/>
              </a:rPr>
              <a:t>Six Kids</a:t>
            </a:r>
            <a:r>
              <a:rPr lang="en-US" sz="1500" b="1" dirty="0">
                <a:latin typeface="Century Gothic"/>
                <a:cs typeface="Century Gothic"/>
              </a:rPr>
              <a:t> </a:t>
            </a:r>
          </a:p>
          <a:p>
            <a:r>
              <a:rPr lang="en-US" sz="1500" b="1" dirty="0">
                <a:latin typeface="Century Gothic"/>
                <a:cs typeface="Century Gothic"/>
              </a:rPr>
              <a:t>Genre: </a:t>
            </a:r>
            <a:r>
              <a:rPr lang="en-US" sz="1500" dirty="0">
                <a:latin typeface="Century Gothic"/>
                <a:cs typeface="Century Gothic"/>
              </a:rPr>
              <a:t>Fantasy</a:t>
            </a:r>
            <a:endParaRPr lang="en-US" sz="1500" b="1" dirty="0">
              <a:latin typeface="Century Gothic"/>
              <a:cs typeface="Century Gothic"/>
            </a:endParaRPr>
          </a:p>
          <a:p>
            <a:endParaRPr lang="en-US" sz="1000" b="1" dirty="0">
              <a:latin typeface="Century Gothic"/>
              <a:cs typeface="Century Gothic"/>
            </a:endParaRPr>
          </a:p>
          <a:p>
            <a:r>
              <a:rPr lang="en-US" sz="1500" b="1" dirty="0">
                <a:latin typeface="Century Gothic"/>
                <a:cs typeface="Century Gothic"/>
              </a:rPr>
              <a:t>Literature Anthology: </a:t>
            </a:r>
          </a:p>
          <a:p>
            <a:r>
              <a:rPr lang="en-US" sz="1500" i="1" dirty="0">
                <a:latin typeface="Century Gothic"/>
                <a:cs typeface="Century Gothic"/>
              </a:rPr>
              <a:t>Go, Pip!</a:t>
            </a:r>
            <a:endParaRPr lang="en-US" sz="1500" dirty="0">
              <a:latin typeface="Century Gothic"/>
              <a:cs typeface="Century Gothic"/>
            </a:endParaRPr>
          </a:p>
          <a:p>
            <a:r>
              <a:rPr lang="en-US" sz="1500" b="1" dirty="0">
                <a:latin typeface="Century Gothic"/>
                <a:cs typeface="Century Gothic"/>
              </a:rPr>
              <a:t>Genre: </a:t>
            </a:r>
            <a:r>
              <a:rPr lang="en-US" sz="1500" dirty="0">
                <a:latin typeface="Century Gothic"/>
                <a:cs typeface="Century Gothic"/>
              </a:rPr>
              <a:t>Fantasy</a:t>
            </a:r>
          </a:p>
          <a:p>
            <a:endParaRPr lang="en-US" sz="1000" dirty="0">
              <a:latin typeface="Century Gothic"/>
              <a:cs typeface="Century Gothic"/>
            </a:endParaRPr>
          </a:p>
          <a:p>
            <a:r>
              <a:rPr lang="en-US" sz="1500" b="1" dirty="0">
                <a:latin typeface="Century Gothic"/>
                <a:cs typeface="Century Gothic"/>
              </a:rPr>
              <a:t>Big Book:</a:t>
            </a:r>
            <a:r>
              <a:rPr lang="en-US" sz="1500" dirty="0">
                <a:latin typeface="Century Gothic"/>
                <a:cs typeface="Century Gothic"/>
              </a:rPr>
              <a:t> </a:t>
            </a:r>
          </a:p>
          <a:p>
            <a:r>
              <a:rPr lang="en-US" sz="1500" i="1" dirty="0">
                <a:latin typeface="Century Gothic"/>
                <a:cs typeface="Century Gothic"/>
              </a:rPr>
              <a:t>Alicia’s Happy Day</a:t>
            </a:r>
          </a:p>
        </p:txBody>
      </p:sp>
    </p:spTree>
    <p:extLst>
      <p:ext uri="{BB962C8B-B14F-4D97-AF65-F5344CB8AC3E}">
        <p14:creationId xmlns:p14="http://schemas.microsoft.com/office/powerpoint/2010/main" val="2975685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89838" cy="98724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47280" y="1908336"/>
            <a:ext cx="1083261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/>
                <a:cs typeface="Century Gothic"/>
              </a:rPr>
              <a:t>Spelling </a:t>
            </a:r>
            <a:r>
              <a:rPr lang="en-US" sz="1400" b="1" u="sng" dirty="0">
                <a:latin typeface="Century Gothic"/>
                <a:cs typeface="Century Gothic"/>
              </a:rPr>
              <a:t>Words</a:t>
            </a:r>
          </a:p>
          <a:p>
            <a:pPr algn="ctr"/>
            <a:r>
              <a:rPr lang="en-US" sz="1400" dirty="0">
                <a:latin typeface="Century Gothic"/>
                <a:cs typeface="Century Gothic"/>
              </a:rPr>
              <a:t>clip</a:t>
            </a:r>
          </a:p>
          <a:p>
            <a:pPr algn="ctr"/>
            <a:r>
              <a:rPr lang="en-US" sz="1400" dirty="0">
                <a:latin typeface="Century Gothic"/>
                <a:cs typeface="Century Gothic"/>
              </a:rPr>
              <a:t>flip</a:t>
            </a:r>
          </a:p>
          <a:p>
            <a:pPr algn="ctr"/>
            <a:r>
              <a:rPr lang="en-US" sz="1400" dirty="0">
                <a:latin typeface="Century Gothic"/>
                <a:cs typeface="Century Gothic"/>
              </a:rPr>
              <a:t>slip</a:t>
            </a:r>
          </a:p>
          <a:p>
            <a:pPr algn="ctr"/>
            <a:r>
              <a:rPr lang="en-US" sz="1400" dirty="0">
                <a:latin typeface="Century Gothic"/>
                <a:cs typeface="Century Gothic"/>
              </a:rPr>
              <a:t>flag</a:t>
            </a:r>
          </a:p>
          <a:p>
            <a:pPr algn="ctr"/>
            <a:r>
              <a:rPr lang="en-US" sz="1400" dirty="0">
                <a:latin typeface="Century Gothic"/>
                <a:cs typeface="Century Gothic"/>
              </a:rPr>
              <a:t>black</a:t>
            </a:r>
          </a:p>
          <a:p>
            <a:pPr algn="ctr"/>
            <a:r>
              <a:rPr lang="en-US" sz="1400" dirty="0">
                <a:latin typeface="Century Gothic"/>
                <a:cs typeface="Century Gothic"/>
              </a:rPr>
              <a:t>plan</a:t>
            </a:r>
          </a:p>
          <a:p>
            <a:pPr algn="ctr"/>
            <a:r>
              <a:rPr lang="en-US" sz="1400" dirty="0">
                <a:latin typeface="Century Gothic"/>
                <a:cs typeface="Century Gothic"/>
              </a:rPr>
              <a:t>win</a:t>
            </a:r>
          </a:p>
          <a:p>
            <a:pPr algn="ctr"/>
            <a:r>
              <a:rPr lang="en-US" sz="1400" dirty="0">
                <a:latin typeface="Century Gothic"/>
                <a:cs typeface="Century Gothic"/>
              </a:rPr>
              <a:t>sit</a:t>
            </a:r>
          </a:p>
          <a:p>
            <a:pPr algn="ctr"/>
            <a:r>
              <a:rPr lang="en-US" sz="1400" dirty="0">
                <a:latin typeface="Century Gothic"/>
                <a:cs typeface="Century Gothic"/>
              </a:rPr>
              <a:t>be</a:t>
            </a:r>
          </a:p>
          <a:p>
            <a:pPr algn="ctr"/>
            <a:r>
              <a:rPr lang="en-US" sz="1400" dirty="0">
                <a:latin typeface="Century Gothic"/>
                <a:cs typeface="Century Gothic"/>
              </a:rPr>
              <a:t>pull</a:t>
            </a:r>
          </a:p>
          <a:p>
            <a:pPr algn="ctr"/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72173" y="1908336"/>
            <a:ext cx="108326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/>
                <a:cs typeface="Century Gothic"/>
              </a:rPr>
              <a:t>HF</a:t>
            </a:r>
          </a:p>
          <a:p>
            <a:pPr algn="ctr"/>
            <a:r>
              <a:rPr lang="en-US" sz="1600" b="1" dirty="0">
                <a:latin typeface="Century Gothic"/>
                <a:cs typeface="Century Gothic"/>
              </a:rPr>
              <a:t> </a:t>
            </a:r>
            <a:r>
              <a:rPr lang="en-US" sz="1600" b="1" u="sng" dirty="0">
                <a:latin typeface="Century Gothic"/>
                <a:cs typeface="Century Gothic"/>
              </a:rPr>
              <a:t>Words</a:t>
            </a:r>
          </a:p>
          <a:p>
            <a:pPr algn="ctr"/>
            <a:endParaRPr lang="en-US" sz="1600" b="1" dirty="0">
              <a:latin typeface="Century Gothic"/>
              <a:cs typeface="Century Gothic"/>
            </a:endParaRPr>
          </a:p>
          <a:p>
            <a:pPr algn="ctr"/>
            <a:r>
              <a:rPr lang="en-US" sz="1600" dirty="0">
                <a:latin typeface="Century Gothic"/>
                <a:cs typeface="Century Gothic"/>
              </a:rPr>
              <a:t>be</a:t>
            </a:r>
          </a:p>
          <a:p>
            <a:pPr algn="ctr"/>
            <a:r>
              <a:rPr lang="en-US" sz="1600" dirty="0">
                <a:latin typeface="Century Gothic"/>
                <a:cs typeface="Century Gothic"/>
              </a:rPr>
              <a:t>come</a:t>
            </a:r>
          </a:p>
          <a:p>
            <a:pPr algn="ctr"/>
            <a:r>
              <a:rPr lang="en-US" sz="1600" dirty="0">
                <a:latin typeface="Century Gothic"/>
                <a:cs typeface="Century Gothic"/>
              </a:rPr>
              <a:t>good</a:t>
            </a:r>
          </a:p>
          <a:p>
            <a:pPr algn="ctr"/>
            <a:r>
              <a:rPr lang="en-US" sz="1600" dirty="0">
                <a:latin typeface="Century Gothic"/>
                <a:cs typeface="Century Gothic"/>
              </a:rPr>
              <a:t>pull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32945" y="5291622"/>
            <a:ext cx="298779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>
                <a:latin typeface="Century Gothic"/>
                <a:cs typeface="Century Gothic"/>
              </a:rPr>
              <a:t>Vocabulary Words</a:t>
            </a:r>
          </a:p>
          <a:p>
            <a:pPr algn="ctr"/>
            <a:endParaRPr lang="en-US" sz="1600" b="1" u="sng" dirty="0">
              <a:latin typeface="Century Gothic"/>
              <a:cs typeface="Century Gothic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b="1" dirty="0">
                <a:latin typeface="Century Gothic"/>
                <a:cs typeface="Century Gothic"/>
              </a:rPr>
              <a:t>care: </a:t>
            </a:r>
            <a:r>
              <a:rPr lang="en-US" sz="1600" dirty="0">
                <a:latin typeface="Century Gothic"/>
                <a:cs typeface="Century Gothic"/>
              </a:rPr>
              <a:t>giving someone or something it needs to stay healthy and happy.</a:t>
            </a:r>
            <a:endParaRPr lang="en-US" sz="1600" b="1" dirty="0">
              <a:latin typeface="Century Gothic"/>
              <a:cs typeface="Century Gothic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b="1" dirty="0">
                <a:latin typeface="Century Gothic"/>
                <a:cs typeface="Century Gothic"/>
              </a:rPr>
              <a:t>train: </a:t>
            </a:r>
            <a:r>
              <a:rPr lang="en-US" sz="1600" dirty="0">
                <a:latin typeface="Century Gothic"/>
                <a:cs typeface="Century Gothic"/>
              </a:rPr>
              <a:t>teaching someone or something to do things.</a:t>
            </a:r>
            <a:endParaRPr lang="en-US" sz="1600" b="1" dirty="0">
              <a:latin typeface="Century Gothic"/>
              <a:cs typeface="Century Gothic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b="1" dirty="0">
                <a:latin typeface="Century Gothic"/>
                <a:cs typeface="Century Gothic"/>
              </a:rPr>
              <a:t>companion: </a:t>
            </a:r>
            <a:r>
              <a:rPr lang="en-US" sz="1600" dirty="0">
                <a:latin typeface="Century Gothic"/>
                <a:cs typeface="Century Gothic"/>
              </a:rPr>
              <a:t>an animal or person that keeps you happy.</a:t>
            </a:r>
            <a:endParaRPr lang="en-US" sz="1600" b="1" dirty="0">
              <a:latin typeface="Century Gothic"/>
              <a:cs typeface="Century Gothic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b="1" dirty="0">
                <a:latin typeface="Century Gothic"/>
                <a:cs typeface="Century Gothic"/>
              </a:rPr>
              <a:t>groom: </a:t>
            </a:r>
            <a:r>
              <a:rPr lang="en-US" sz="1600" dirty="0">
                <a:latin typeface="Century Gothic"/>
                <a:cs typeface="Century Gothic"/>
              </a:rPr>
              <a:t>when you wash an animal or brush it’s fur.</a:t>
            </a:r>
            <a:endParaRPr lang="en-US" sz="1600" b="1" dirty="0">
              <a:latin typeface="Century Gothic"/>
              <a:cs typeface="Century Gothic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b="1" dirty="0">
                <a:latin typeface="Century Gothic"/>
                <a:cs typeface="Century Gothic"/>
              </a:rPr>
              <a:t>popular: </a:t>
            </a:r>
            <a:r>
              <a:rPr lang="en-US" sz="1600" dirty="0">
                <a:latin typeface="Century Gothic"/>
                <a:cs typeface="Century Gothic"/>
              </a:rPr>
              <a:t>something that many people enjoy.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0308" y="6521494"/>
            <a:ext cx="304338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u="sng" dirty="0">
                <a:latin typeface="Century Gothic"/>
                <a:cs typeface="Century Gothic"/>
              </a:rPr>
              <a:t>Stories for the Week</a:t>
            </a:r>
          </a:p>
          <a:p>
            <a:pPr algn="ctr"/>
            <a:endParaRPr lang="en-US" sz="1000" dirty="0">
              <a:latin typeface="Century Gothic"/>
              <a:cs typeface="Century Gothic"/>
            </a:endParaRPr>
          </a:p>
          <a:p>
            <a:r>
              <a:rPr lang="en-US" sz="1500" b="1" dirty="0">
                <a:latin typeface="Century Gothic"/>
                <a:cs typeface="Century Gothic"/>
              </a:rPr>
              <a:t>Reading/Writing Workshop: </a:t>
            </a:r>
          </a:p>
          <a:p>
            <a:r>
              <a:rPr lang="en-US" sz="1500" i="1" dirty="0">
                <a:latin typeface="Century Gothic"/>
                <a:cs typeface="Century Gothic"/>
              </a:rPr>
              <a:t>A Pig for Cliff</a:t>
            </a:r>
            <a:endParaRPr lang="en-US" sz="1500" b="1" dirty="0">
              <a:latin typeface="Century Gothic"/>
              <a:cs typeface="Century Gothic"/>
            </a:endParaRPr>
          </a:p>
          <a:p>
            <a:r>
              <a:rPr lang="en-US" sz="1500" b="1" dirty="0">
                <a:latin typeface="Century Gothic"/>
                <a:cs typeface="Century Gothic"/>
              </a:rPr>
              <a:t>Genre: </a:t>
            </a:r>
            <a:r>
              <a:rPr lang="en-US" sz="1500" dirty="0">
                <a:latin typeface="Century Gothic"/>
                <a:cs typeface="Century Gothic"/>
              </a:rPr>
              <a:t>Fantasy</a:t>
            </a:r>
          </a:p>
          <a:p>
            <a:endParaRPr lang="en-US" sz="1000" b="1" dirty="0">
              <a:latin typeface="Century Gothic"/>
              <a:cs typeface="Century Gothic"/>
            </a:endParaRPr>
          </a:p>
          <a:p>
            <a:r>
              <a:rPr lang="en-US" sz="1500" b="1" dirty="0">
                <a:latin typeface="Century Gothic"/>
                <a:cs typeface="Century Gothic"/>
              </a:rPr>
              <a:t>Literature Anthology: </a:t>
            </a:r>
          </a:p>
          <a:p>
            <a:r>
              <a:rPr lang="en-US" sz="1500" i="1" dirty="0">
                <a:latin typeface="Century Gothic"/>
                <a:cs typeface="Century Gothic"/>
              </a:rPr>
              <a:t>Flip</a:t>
            </a:r>
            <a:endParaRPr lang="en-US" sz="1500" dirty="0">
              <a:latin typeface="Century Gothic"/>
              <a:cs typeface="Century Gothic"/>
            </a:endParaRPr>
          </a:p>
          <a:p>
            <a:r>
              <a:rPr lang="en-US" sz="1500" b="1" dirty="0">
                <a:latin typeface="Century Gothic"/>
                <a:cs typeface="Century Gothic"/>
              </a:rPr>
              <a:t>Genre: </a:t>
            </a:r>
            <a:r>
              <a:rPr lang="en-US" sz="1500" dirty="0">
                <a:latin typeface="Century Gothic"/>
                <a:cs typeface="Century Gothic"/>
              </a:rPr>
              <a:t>Fantasy</a:t>
            </a:r>
          </a:p>
          <a:p>
            <a:endParaRPr lang="en-US" sz="1000" dirty="0">
              <a:latin typeface="Century Gothic"/>
              <a:cs typeface="Century Gothic"/>
            </a:endParaRPr>
          </a:p>
          <a:p>
            <a:r>
              <a:rPr lang="en-US" sz="1500" b="1" dirty="0">
                <a:latin typeface="Century Gothic"/>
                <a:cs typeface="Century Gothic"/>
              </a:rPr>
              <a:t>Big Book:</a:t>
            </a:r>
            <a:r>
              <a:rPr lang="en-US" sz="1500" dirty="0">
                <a:latin typeface="Century Gothic"/>
                <a:cs typeface="Century Gothic"/>
              </a:rPr>
              <a:t> </a:t>
            </a:r>
          </a:p>
          <a:p>
            <a:r>
              <a:rPr lang="en-US" sz="1500" i="1" dirty="0">
                <a:latin typeface="Century Gothic"/>
                <a:cs typeface="Century Gothic"/>
              </a:rPr>
              <a:t>Cool Dog, </a:t>
            </a:r>
          </a:p>
          <a:p>
            <a:r>
              <a:rPr lang="en-US" sz="1500" i="1" dirty="0">
                <a:latin typeface="Century Gothic"/>
                <a:cs typeface="Century Gothic"/>
              </a:rPr>
              <a:t>School Dog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0308" y="1832100"/>
            <a:ext cx="3043385" cy="4185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latin typeface="Century Gothic"/>
                <a:cs typeface="Century Gothic"/>
              </a:rPr>
              <a:t>What we are learning!</a:t>
            </a:r>
            <a:endParaRPr lang="en-US" sz="1200" b="1" dirty="0">
              <a:latin typeface="Century Gothic"/>
              <a:cs typeface="Century Gothic"/>
            </a:endParaRPr>
          </a:p>
          <a:p>
            <a:r>
              <a:rPr lang="en-US" sz="1600" b="1" dirty="0">
                <a:latin typeface="Century Gothic"/>
                <a:cs typeface="Century Gothic"/>
              </a:rPr>
              <a:t>Essential Question: </a:t>
            </a:r>
          </a:p>
          <a:p>
            <a:r>
              <a:rPr lang="en-US" sz="1600" dirty="0">
                <a:latin typeface="Century Gothic"/>
                <a:cs typeface="Century Gothic"/>
              </a:rPr>
              <a:t>What makes a pet special?</a:t>
            </a:r>
          </a:p>
          <a:p>
            <a:endParaRPr lang="en-US" sz="1000" dirty="0">
              <a:latin typeface="Century Gothic"/>
              <a:cs typeface="Century Gothic"/>
            </a:endParaRPr>
          </a:p>
          <a:p>
            <a:r>
              <a:rPr lang="en-US" sz="1600" b="1" dirty="0">
                <a:latin typeface="Century Gothic"/>
                <a:cs typeface="Century Gothic"/>
              </a:rPr>
              <a:t>Comprehension Focus: </a:t>
            </a:r>
          </a:p>
          <a:p>
            <a:r>
              <a:rPr lang="en-US" sz="1600" dirty="0">
                <a:latin typeface="Century Gothic"/>
                <a:cs typeface="Century Gothic"/>
              </a:rPr>
              <a:t>Visualize</a:t>
            </a:r>
          </a:p>
          <a:p>
            <a:r>
              <a:rPr lang="en-US" sz="1600" dirty="0">
                <a:latin typeface="Century Gothic"/>
                <a:cs typeface="Century Gothic"/>
              </a:rPr>
              <a:t>Key Details</a:t>
            </a:r>
          </a:p>
          <a:p>
            <a:endParaRPr lang="en-US" sz="1000" dirty="0">
              <a:latin typeface="Century Gothic"/>
              <a:cs typeface="Century Gothic"/>
            </a:endParaRPr>
          </a:p>
          <a:p>
            <a:r>
              <a:rPr lang="en-US" sz="1600" b="1" dirty="0">
                <a:latin typeface="Century Gothic"/>
                <a:cs typeface="Century Gothic"/>
              </a:rPr>
              <a:t>Word Work:</a:t>
            </a:r>
          </a:p>
          <a:p>
            <a:r>
              <a:rPr lang="en-US" sz="1600" dirty="0">
                <a:latin typeface="Century Gothic"/>
                <a:cs typeface="Century Gothic"/>
              </a:rPr>
              <a:t>Contrast vowel sounds</a:t>
            </a:r>
          </a:p>
          <a:p>
            <a:r>
              <a:rPr lang="en-US" sz="1600" dirty="0">
                <a:latin typeface="Century Gothic"/>
                <a:cs typeface="Century Gothic"/>
              </a:rPr>
              <a:t>L-blends</a:t>
            </a:r>
          </a:p>
          <a:p>
            <a:r>
              <a:rPr lang="en-US" sz="1600" dirty="0">
                <a:latin typeface="Century Gothic"/>
                <a:cs typeface="Century Gothic"/>
              </a:rPr>
              <a:t>Plural nouns</a:t>
            </a:r>
          </a:p>
          <a:p>
            <a:endParaRPr lang="en-US" sz="1000" dirty="0">
              <a:latin typeface="Century Gothic"/>
              <a:cs typeface="Century Gothic"/>
            </a:endParaRPr>
          </a:p>
          <a:p>
            <a:r>
              <a:rPr lang="en-US" sz="1600" b="1" dirty="0">
                <a:latin typeface="Century Gothic"/>
                <a:cs typeface="Century Gothic"/>
              </a:rPr>
              <a:t>Grammar:</a:t>
            </a:r>
          </a:p>
          <a:p>
            <a:r>
              <a:rPr lang="en-US" sz="1600" dirty="0">
                <a:latin typeface="Century Gothic"/>
                <a:cs typeface="Century Gothic"/>
              </a:rPr>
              <a:t>Statements</a:t>
            </a:r>
          </a:p>
          <a:p>
            <a:endParaRPr lang="en-US" sz="1000" dirty="0">
              <a:latin typeface="Century Gothic"/>
              <a:cs typeface="Century Gothic"/>
            </a:endParaRPr>
          </a:p>
          <a:p>
            <a:r>
              <a:rPr lang="en-US" sz="1600" b="1" dirty="0">
                <a:latin typeface="Century Gothic"/>
                <a:cs typeface="Century Gothic"/>
              </a:rPr>
              <a:t>Writing Trait: </a:t>
            </a:r>
          </a:p>
          <a:p>
            <a:r>
              <a:rPr lang="en-US" sz="1600" dirty="0">
                <a:latin typeface="Century Gothic"/>
                <a:cs typeface="Century Gothic"/>
              </a:rPr>
              <a:t>Ideas</a:t>
            </a:r>
          </a:p>
        </p:txBody>
      </p:sp>
    </p:spTree>
    <p:extLst>
      <p:ext uri="{BB962C8B-B14F-4D97-AF65-F5344CB8AC3E}">
        <p14:creationId xmlns:p14="http://schemas.microsoft.com/office/powerpoint/2010/main" val="436692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89838" cy="98724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47280" y="1908336"/>
            <a:ext cx="1083261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/>
                <a:cs typeface="Century Gothic"/>
              </a:rPr>
              <a:t>Spelling </a:t>
            </a:r>
            <a:r>
              <a:rPr lang="en-US" sz="1400" b="1" u="sng" dirty="0">
                <a:latin typeface="Century Gothic"/>
                <a:cs typeface="Century Gothic"/>
              </a:rPr>
              <a:t>Words</a:t>
            </a:r>
          </a:p>
          <a:p>
            <a:pPr algn="ctr"/>
            <a:r>
              <a:rPr lang="en-US" sz="1400" dirty="0">
                <a:latin typeface="Century Gothic"/>
                <a:cs typeface="Century Gothic"/>
              </a:rPr>
              <a:t>hop</a:t>
            </a:r>
          </a:p>
          <a:p>
            <a:pPr algn="ctr"/>
            <a:r>
              <a:rPr lang="en-US" sz="1400" dirty="0">
                <a:latin typeface="Century Gothic"/>
                <a:cs typeface="Century Gothic"/>
              </a:rPr>
              <a:t>top</a:t>
            </a:r>
          </a:p>
          <a:p>
            <a:pPr algn="ctr"/>
            <a:r>
              <a:rPr lang="en-US" sz="1400" dirty="0">
                <a:latin typeface="Century Gothic"/>
                <a:cs typeface="Century Gothic"/>
              </a:rPr>
              <a:t>log</a:t>
            </a:r>
          </a:p>
          <a:p>
            <a:pPr algn="ctr"/>
            <a:r>
              <a:rPr lang="en-US" sz="1400" dirty="0">
                <a:latin typeface="Century Gothic"/>
                <a:cs typeface="Century Gothic"/>
              </a:rPr>
              <a:t>hog</a:t>
            </a:r>
          </a:p>
          <a:p>
            <a:pPr algn="ctr"/>
            <a:r>
              <a:rPr lang="en-US" sz="1400" dirty="0">
                <a:latin typeface="Century Gothic"/>
                <a:cs typeface="Century Gothic"/>
              </a:rPr>
              <a:t>hot</a:t>
            </a:r>
          </a:p>
          <a:p>
            <a:pPr algn="ctr"/>
            <a:r>
              <a:rPr lang="en-US" sz="1400" dirty="0">
                <a:latin typeface="Century Gothic"/>
                <a:cs typeface="Century Gothic"/>
              </a:rPr>
              <a:t>lot</a:t>
            </a:r>
          </a:p>
          <a:p>
            <a:pPr algn="ctr"/>
            <a:r>
              <a:rPr lang="en-US" sz="1400" dirty="0">
                <a:latin typeface="Century Gothic"/>
                <a:cs typeface="Century Gothic"/>
              </a:rPr>
              <a:t>flip</a:t>
            </a:r>
          </a:p>
          <a:p>
            <a:pPr algn="ctr"/>
            <a:r>
              <a:rPr lang="en-US" sz="1400" dirty="0">
                <a:latin typeface="Century Gothic"/>
                <a:cs typeface="Century Gothic"/>
              </a:rPr>
              <a:t>black</a:t>
            </a:r>
          </a:p>
          <a:p>
            <a:pPr algn="ctr"/>
            <a:r>
              <a:rPr lang="en-US" sz="1400" dirty="0">
                <a:latin typeface="Century Gothic"/>
                <a:cs typeface="Century Gothic"/>
              </a:rPr>
              <a:t>they</a:t>
            </a:r>
          </a:p>
          <a:p>
            <a:pPr algn="ctr"/>
            <a:r>
              <a:rPr lang="en-US" sz="1400" dirty="0">
                <a:latin typeface="Century Gothic"/>
                <a:cs typeface="Century Gothic"/>
              </a:rPr>
              <a:t>too</a:t>
            </a:r>
          </a:p>
          <a:p>
            <a:pPr algn="ctr"/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72173" y="1908336"/>
            <a:ext cx="108326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/>
                <a:cs typeface="Century Gothic"/>
              </a:rPr>
              <a:t>HF</a:t>
            </a:r>
          </a:p>
          <a:p>
            <a:pPr algn="ctr"/>
            <a:r>
              <a:rPr lang="en-US" sz="1600" b="1" dirty="0">
                <a:latin typeface="Century Gothic"/>
                <a:cs typeface="Century Gothic"/>
              </a:rPr>
              <a:t> </a:t>
            </a:r>
            <a:r>
              <a:rPr lang="en-US" sz="1600" b="1" u="sng" dirty="0">
                <a:latin typeface="Century Gothic"/>
                <a:cs typeface="Century Gothic"/>
              </a:rPr>
              <a:t>Words</a:t>
            </a:r>
          </a:p>
          <a:p>
            <a:pPr algn="ctr"/>
            <a:endParaRPr lang="en-US" sz="1600" b="1" dirty="0">
              <a:latin typeface="Century Gothic"/>
              <a:cs typeface="Century Gothic"/>
            </a:endParaRPr>
          </a:p>
          <a:p>
            <a:pPr algn="ctr"/>
            <a:r>
              <a:rPr lang="en-US" sz="1600" dirty="0">
                <a:latin typeface="Century Gothic"/>
                <a:cs typeface="Century Gothic"/>
              </a:rPr>
              <a:t>fun</a:t>
            </a:r>
          </a:p>
          <a:p>
            <a:pPr algn="ctr"/>
            <a:r>
              <a:rPr lang="en-US" sz="1600" dirty="0">
                <a:latin typeface="Century Gothic"/>
                <a:cs typeface="Century Gothic"/>
              </a:rPr>
              <a:t>make</a:t>
            </a:r>
          </a:p>
          <a:p>
            <a:pPr algn="ctr"/>
            <a:r>
              <a:rPr lang="en-US" sz="1600" dirty="0">
                <a:latin typeface="Century Gothic"/>
                <a:cs typeface="Century Gothic"/>
              </a:rPr>
              <a:t>they</a:t>
            </a:r>
          </a:p>
          <a:p>
            <a:pPr algn="ctr"/>
            <a:r>
              <a:rPr lang="en-US" sz="1600" dirty="0">
                <a:latin typeface="Century Gothic"/>
                <a:cs typeface="Century Gothic"/>
              </a:rPr>
              <a:t>too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09925" y="5313684"/>
            <a:ext cx="2820217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>
                <a:latin typeface="Century Gothic"/>
                <a:cs typeface="Century Gothic"/>
              </a:rPr>
              <a:t>Vocabulary Words</a:t>
            </a:r>
          </a:p>
          <a:p>
            <a:pPr algn="ctr"/>
            <a:endParaRPr lang="en-US" sz="1600" b="1" u="sng" dirty="0">
              <a:latin typeface="Century Gothic"/>
              <a:cs typeface="Century Gothic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b="1" dirty="0">
                <a:latin typeface="Century Gothic"/>
                <a:cs typeface="Century Gothic"/>
              </a:rPr>
              <a:t>cooperate: </a:t>
            </a:r>
            <a:r>
              <a:rPr lang="en-US" sz="1600" dirty="0">
                <a:latin typeface="Century Gothic"/>
                <a:cs typeface="Century Gothic"/>
              </a:rPr>
              <a:t>when you work together with someone and get something done.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>
                <a:latin typeface="Century Gothic"/>
                <a:cs typeface="Century Gothic"/>
              </a:rPr>
              <a:t>relationship: </a:t>
            </a:r>
            <a:r>
              <a:rPr lang="en-US" sz="1600" dirty="0">
                <a:latin typeface="Century Gothic"/>
                <a:cs typeface="Century Gothic"/>
              </a:rPr>
              <a:t>when you have a connection with someone.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>
                <a:latin typeface="Century Gothic"/>
                <a:cs typeface="Century Gothic"/>
              </a:rPr>
              <a:t>chore: </a:t>
            </a:r>
            <a:r>
              <a:rPr lang="en-US" sz="1600" dirty="0">
                <a:latin typeface="Century Gothic"/>
                <a:cs typeface="Century Gothic"/>
              </a:rPr>
              <a:t>a small job you must do.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>
                <a:latin typeface="Century Gothic"/>
                <a:cs typeface="Century Gothic"/>
              </a:rPr>
              <a:t>collect: </a:t>
            </a:r>
            <a:r>
              <a:rPr lang="en-US" sz="1600" dirty="0">
                <a:latin typeface="Century Gothic"/>
                <a:cs typeface="Century Gothic"/>
              </a:rPr>
              <a:t>to gather things together.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>
                <a:latin typeface="Century Gothic"/>
                <a:cs typeface="Century Gothic"/>
              </a:rPr>
              <a:t>deliver: </a:t>
            </a:r>
            <a:r>
              <a:rPr lang="en-US" sz="1600" dirty="0">
                <a:latin typeface="Century Gothic"/>
                <a:cs typeface="Century Gothic"/>
              </a:rPr>
              <a:t>when you take something to the person it belongs to.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0308" y="6540172"/>
            <a:ext cx="304338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u="sng" dirty="0">
                <a:latin typeface="Century Gothic"/>
                <a:cs typeface="Century Gothic"/>
              </a:rPr>
              <a:t>Stories for the Week</a:t>
            </a:r>
          </a:p>
          <a:p>
            <a:pPr algn="ctr"/>
            <a:endParaRPr lang="en-US" sz="1000" dirty="0">
              <a:latin typeface="Century Gothic"/>
              <a:cs typeface="Century Gothic"/>
            </a:endParaRPr>
          </a:p>
          <a:p>
            <a:r>
              <a:rPr lang="en-US" sz="1500" b="1" dirty="0">
                <a:latin typeface="Century Gothic"/>
                <a:cs typeface="Century Gothic"/>
              </a:rPr>
              <a:t>Reading/Writing Workshop: </a:t>
            </a:r>
          </a:p>
          <a:p>
            <a:r>
              <a:rPr lang="en-US" sz="1500" i="1" dirty="0">
                <a:latin typeface="Century Gothic"/>
                <a:cs typeface="Century Gothic"/>
              </a:rPr>
              <a:t>Toss! Kick! Hop! </a:t>
            </a:r>
            <a:endParaRPr lang="en-US" sz="1500" b="1" dirty="0">
              <a:latin typeface="Century Gothic"/>
              <a:cs typeface="Century Gothic"/>
            </a:endParaRPr>
          </a:p>
          <a:p>
            <a:r>
              <a:rPr lang="en-US" sz="1500" b="1" dirty="0">
                <a:latin typeface="Century Gothic"/>
                <a:cs typeface="Century Gothic"/>
              </a:rPr>
              <a:t>Genre: </a:t>
            </a:r>
            <a:r>
              <a:rPr lang="en-US" sz="1500" dirty="0">
                <a:latin typeface="Century Gothic"/>
                <a:cs typeface="Century Gothic"/>
              </a:rPr>
              <a:t>Nonfiction</a:t>
            </a:r>
          </a:p>
          <a:p>
            <a:endParaRPr lang="en-US" sz="1000" b="1" dirty="0">
              <a:latin typeface="Century Gothic"/>
              <a:cs typeface="Century Gothic"/>
            </a:endParaRPr>
          </a:p>
          <a:p>
            <a:r>
              <a:rPr lang="en-US" sz="1500" b="1" dirty="0">
                <a:latin typeface="Century Gothic"/>
                <a:cs typeface="Century Gothic"/>
              </a:rPr>
              <a:t>Literature Anthology: </a:t>
            </a:r>
          </a:p>
          <a:p>
            <a:r>
              <a:rPr lang="en-US" sz="1500" i="1" dirty="0">
                <a:latin typeface="Century Gothic"/>
                <a:cs typeface="Century Gothic"/>
              </a:rPr>
              <a:t>Friends</a:t>
            </a:r>
            <a:endParaRPr lang="en-US" sz="1500" dirty="0">
              <a:latin typeface="Century Gothic"/>
              <a:cs typeface="Century Gothic"/>
            </a:endParaRPr>
          </a:p>
          <a:p>
            <a:r>
              <a:rPr lang="en-US" sz="1500" b="1" dirty="0">
                <a:latin typeface="Century Gothic"/>
                <a:cs typeface="Century Gothic"/>
              </a:rPr>
              <a:t>Genre: </a:t>
            </a:r>
            <a:r>
              <a:rPr lang="en-US" sz="1500" dirty="0">
                <a:latin typeface="Century Gothic"/>
                <a:cs typeface="Century Gothic"/>
              </a:rPr>
              <a:t>Nonfiction</a:t>
            </a:r>
          </a:p>
          <a:p>
            <a:endParaRPr lang="en-US" sz="1000" dirty="0">
              <a:latin typeface="Century Gothic"/>
              <a:cs typeface="Century Gothic"/>
            </a:endParaRPr>
          </a:p>
          <a:p>
            <a:r>
              <a:rPr lang="en-US" sz="1500" b="1" dirty="0">
                <a:latin typeface="Century Gothic"/>
                <a:cs typeface="Century Gothic"/>
              </a:rPr>
              <a:t>Big Book:</a:t>
            </a:r>
            <a:r>
              <a:rPr lang="en-US" sz="1500" dirty="0">
                <a:latin typeface="Century Gothic"/>
                <a:cs typeface="Century Gothic"/>
              </a:rPr>
              <a:t> </a:t>
            </a:r>
          </a:p>
          <a:p>
            <a:r>
              <a:rPr lang="en-US" sz="1500" i="1" dirty="0">
                <a:latin typeface="Century Gothic"/>
                <a:cs typeface="Century Gothic"/>
              </a:rPr>
              <a:t>Friends All </a:t>
            </a:r>
          </a:p>
          <a:p>
            <a:r>
              <a:rPr lang="en-US" sz="1500" i="1" dirty="0">
                <a:latin typeface="Century Gothic"/>
                <a:cs typeface="Century Gothic"/>
              </a:rPr>
              <a:t>Around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0308" y="1906812"/>
            <a:ext cx="3043385" cy="4185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latin typeface="Century Gothic"/>
                <a:cs typeface="Century Gothic"/>
              </a:rPr>
              <a:t>What we are learning!</a:t>
            </a:r>
            <a:endParaRPr lang="en-US" sz="1000" b="1" dirty="0">
              <a:latin typeface="Century Gothic"/>
              <a:cs typeface="Century Gothic"/>
            </a:endParaRPr>
          </a:p>
          <a:p>
            <a:r>
              <a:rPr lang="en-US" sz="1600" b="1" dirty="0">
                <a:latin typeface="Century Gothic"/>
                <a:cs typeface="Century Gothic"/>
              </a:rPr>
              <a:t>Essential Question: </a:t>
            </a:r>
          </a:p>
          <a:p>
            <a:r>
              <a:rPr lang="en-US" sz="1600" dirty="0">
                <a:latin typeface="Century Gothic"/>
                <a:cs typeface="Century Gothic"/>
              </a:rPr>
              <a:t>What do friends do together?</a:t>
            </a:r>
          </a:p>
          <a:p>
            <a:endParaRPr lang="en-US" sz="600" dirty="0">
              <a:latin typeface="Century Gothic"/>
              <a:cs typeface="Century Gothic"/>
            </a:endParaRPr>
          </a:p>
          <a:p>
            <a:r>
              <a:rPr lang="en-US" sz="1600" b="1" dirty="0">
                <a:latin typeface="Century Gothic"/>
                <a:cs typeface="Century Gothic"/>
              </a:rPr>
              <a:t>Comprehension Focus: </a:t>
            </a:r>
          </a:p>
          <a:p>
            <a:r>
              <a:rPr lang="en-US" sz="1600" dirty="0">
                <a:latin typeface="Century Gothic"/>
                <a:cs typeface="Century Gothic"/>
              </a:rPr>
              <a:t>Ask and Answer Questions</a:t>
            </a:r>
          </a:p>
          <a:p>
            <a:r>
              <a:rPr lang="en-US" sz="1600" dirty="0">
                <a:latin typeface="Century Gothic"/>
                <a:cs typeface="Century Gothic"/>
              </a:rPr>
              <a:t>Key Details</a:t>
            </a:r>
          </a:p>
          <a:p>
            <a:endParaRPr lang="en-US" sz="1000" dirty="0">
              <a:latin typeface="Century Gothic"/>
              <a:cs typeface="Century Gothic"/>
            </a:endParaRPr>
          </a:p>
          <a:p>
            <a:r>
              <a:rPr lang="en-US" sz="1600" b="1" dirty="0">
                <a:latin typeface="Century Gothic"/>
                <a:cs typeface="Century Gothic"/>
              </a:rPr>
              <a:t>Word Work:</a:t>
            </a:r>
          </a:p>
          <a:p>
            <a:r>
              <a:rPr lang="en-US" sz="1600" dirty="0">
                <a:latin typeface="Century Gothic"/>
                <a:cs typeface="Century Gothic"/>
              </a:rPr>
              <a:t>Short o, like in octopus</a:t>
            </a:r>
          </a:p>
          <a:p>
            <a:r>
              <a:rPr lang="en-US" sz="1600" dirty="0">
                <a:latin typeface="Century Gothic"/>
                <a:cs typeface="Century Gothic"/>
              </a:rPr>
              <a:t>Alphabetical Order</a:t>
            </a:r>
          </a:p>
          <a:p>
            <a:endParaRPr lang="en-US" sz="1000" dirty="0">
              <a:latin typeface="Century Gothic"/>
              <a:cs typeface="Century Gothic"/>
            </a:endParaRPr>
          </a:p>
          <a:p>
            <a:r>
              <a:rPr lang="en-US" sz="1600" b="1" dirty="0">
                <a:latin typeface="Century Gothic"/>
                <a:cs typeface="Century Gothic"/>
              </a:rPr>
              <a:t>Grammar:</a:t>
            </a:r>
          </a:p>
          <a:p>
            <a:r>
              <a:rPr lang="en-US" sz="1600" dirty="0">
                <a:latin typeface="Century Gothic"/>
                <a:cs typeface="Century Gothic"/>
              </a:rPr>
              <a:t>Questions &amp; Exclamations</a:t>
            </a:r>
          </a:p>
          <a:p>
            <a:endParaRPr lang="en-US" sz="1000" dirty="0">
              <a:latin typeface="Century Gothic"/>
              <a:cs typeface="Century Gothic"/>
            </a:endParaRPr>
          </a:p>
          <a:p>
            <a:r>
              <a:rPr lang="en-US" sz="1600" b="1" dirty="0">
                <a:latin typeface="Century Gothic"/>
                <a:cs typeface="Century Gothic"/>
              </a:rPr>
              <a:t>Writing Trait: </a:t>
            </a:r>
          </a:p>
          <a:p>
            <a:r>
              <a:rPr lang="en-US" sz="1600" dirty="0">
                <a:latin typeface="Century Gothic"/>
                <a:cs typeface="Century Gothic"/>
              </a:rPr>
              <a:t>Organization</a:t>
            </a:r>
          </a:p>
        </p:txBody>
      </p:sp>
    </p:spTree>
    <p:extLst>
      <p:ext uri="{BB962C8B-B14F-4D97-AF65-F5344CB8AC3E}">
        <p14:creationId xmlns:p14="http://schemas.microsoft.com/office/powerpoint/2010/main" val="544156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89838" cy="98724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47280" y="1908336"/>
            <a:ext cx="1083261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/>
                <a:cs typeface="Century Gothic"/>
              </a:rPr>
              <a:t>Spelling </a:t>
            </a:r>
            <a:r>
              <a:rPr lang="en-US" sz="1400" b="1" u="sng" dirty="0">
                <a:latin typeface="Century Gothic"/>
                <a:cs typeface="Century Gothic"/>
              </a:rPr>
              <a:t>Words</a:t>
            </a:r>
          </a:p>
          <a:p>
            <a:pPr algn="ctr"/>
            <a:r>
              <a:rPr lang="en-US" sz="1400" dirty="0">
                <a:latin typeface="Century Gothic"/>
                <a:cs typeface="Century Gothic"/>
              </a:rPr>
              <a:t>spill</a:t>
            </a:r>
          </a:p>
          <a:p>
            <a:pPr algn="ctr"/>
            <a:r>
              <a:rPr lang="en-US" sz="1400" dirty="0">
                <a:latin typeface="Century Gothic"/>
                <a:cs typeface="Century Gothic"/>
              </a:rPr>
              <a:t>spin</a:t>
            </a:r>
          </a:p>
          <a:p>
            <a:pPr algn="ctr"/>
            <a:r>
              <a:rPr lang="en-US" sz="1400" dirty="0">
                <a:latin typeface="Century Gothic"/>
                <a:cs typeface="Century Gothic"/>
              </a:rPr>
              <a:t>grab</a:t>
            </a:r>
          </a:p>
          <a:p>
            <a:pPr algn="ctr"/>
            <a:r>
              <a:rPr lang="en-US" sz="1400" dirty="0">
                <a:latin typeface="Century Gothic"/>
                <a:cs typeface="Century Gothic"/>
              </a:rPr>
              <a:t>grass</a:t>
            </a:r>
          </a:p>
          <a:p>
            <a:pPr algn="ctr"/>
            <a:r>
              <a:rPr lang="en-US" sz="1400" dirty="0">
                <a:latin typeface="Century Gothic"/>
                <a:cs typeface="Century Gothic"/>
              </a:rPr>
              <a:t>drop</a:t>
            </a:r>
          </a:p>
          <a:p>
            <a:pPr algn="ctr"/>
            <a:r>
              <a:rPr lang="en-US" sz="1400" dirty="0">
                <a:latin typeface="Century Gothic"/>
                <a:cs typeface="Century Gothic"/>
              </a:rPr>
              <a:t>drip</a:t>
            </a:r>
          </a:p>
          <a:p>
            <a:pPr algn="ctr"/>
            <a:r>
              <a:rPr lang="en-US" sz="1400" dirty="0">
                <a:latin typeface="Century Gothic"/>
                <a:cs typeface="Century Gothic"/>
              </a:rPr>
              <a:t>hop</a:t>
            </a:r>
          </a:p>
          <a:p>
            <a:pPr algn="ctr"/>
            <a:r>
              <a:rPr lang="en-US" sz="1400" dirty="0">
                <a:latin typeface="Century Gothic"/>
                <a:cs typeface="Century Gothic"/>
              </a:rPr>
              <a:t>lot</a:t>
            </a:r>
          </a:p>
          <a:p>
            <a:pPr algn="ctr"/>
            <a:r>
              <a:rPr lang="en-US" sz="1400" dirty="0">
                <a:latin typeface="Century Gothic"/>
                <a:cs typeface="Century Gothic"/>
              </a:rPr>
              <a:t>two</a:t>
            </a:r>
          </a:p>
          <a:p>
            <a:pPr algn="ctr"/>
            <a:r>
              <a:rPr lang="en-US" sz="1400" dirty="0">
                <a:latin typeface="Century Gothic"/>
                <a:cs typeface="Century Gothic"/>
              </a:rPr>
              <a:t>move</a:t>
            </a:r>
          </a:p>
          <a:p>
            <a:pPr algn="ctr"/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72173" y="1908336"/>
            <a:ext cx="108326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/>
                <a:cs typeface="Century Gothic"/>
              </a:rPr>
              <a:t>HF</a:t>
            </a:r>
          </a:p>
          <a:p>
            <a:pPr algn="ctr"/>
            <a:r>
              <a:rPr lang="en-US" sz="1600" b="1" dirty="0">
                <a:latin typeface="Century Gothic"/>
                <a:cs typeface="Century Gothic"/>
              </a:rPr>
              <a:t> </a:t>
            </a:r>
            <a:r>
              <a:rPr lang="en-US" sz="1600" b="1" u="sng" dirty="0">
                <a:latin typeface="Century Gothic"/>
                <a:cs typeface="Century Gothic"/>
              </a:rPr>
              <a:t>Words</a:t>
            </a:r>
          </a:p>
          <a:p>
            <a:pPr algn="ctr"/>
            <a:endParaRPr lang="en-US" sz="1600" b="1" dirty="0">
              <a:latin typeface="Century Gothic"/>
              <a:cs typeface="Century Gothic"/>
            </a:endParaRPr>
          </a:p>
          <a:p>
            <a:pPr algn="ctr"/>
            <a:r>
              <a:rPr lang="en-US" sz="1600" dirty="0">
                <a:latin typeface="Century Gothic"/>
                <a:cs typeface="Century Gothic"/>
              </a:rPr>
              <a:t>jump</a:t>
            </a:r>
          </a:p>
          <a:p>
            <a:pPr algn="ctr"/>
            <a:r>
              <a:rPr lang="en-US" sz="1600" dirty="0">
                <a:latin typeface="Century Gothic"/>
                <a:cs typeface="Century Gothic"/>
              </a:rPr>
              <a:t>move</a:t>
            </a:r>
          </a:p>
          <a:p>
            <a:pPr algn="ctr"/>
            <a:r>
              <a:rPr lang="en-US" sz="1600" dirty="0">
                <a:latin typeface="Century Gothic"/>
                <a:cs typeface="Century Gothic"/>
              </a:rPr>
              <a:t>run</a:t>
            </a:r>
          </a:p>
          <a:p>
            <a:pPr algn="ctr"/>
            <a:r>
              <a:rPr lang="en-US" sz="1600" dirty="0">
                <a:latin typeface="Century Gothic"/>
                <a:cs typeface="Century Gothic"/>
              </a:rPr>
              <a:t>two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09925" y="5313684"/>
            <a:ext cx="2820217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>
                <a:latin typeface="Century Gothic"/>
                <a:cs typeface="Century Gothic"/>
              </a:rPr>
              <a:t>Vocabulary Words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>
                <a:latin typeface="Century Gothic"/>
                <a:cs typeface="Century Gothic"/>
              </a:rPr>
              <a:t>exercise: </a:t>
            </a:r>
            <a:r>
              <a:rPr lang="en-US" sz="1600" dirty="0">
                <a:latin typeface="Century Gothic"/>
                <a:cs typeface="Century Gothic"/>
              </a:rPr>
              <a:t>activities you do with your body to stay healthy and get stronger.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>
                <a:latin typeface="Century Gothic"/>
                <a:cs typeface="Century Gothic"/>
              </a:rPr>
              <a:t>physical: </a:t>
            </a:r>
            <a:r>
              <a:rPr lang="en-US" sz="1600" dirty="0">
                <a:latin typeface="Century Gothic"/>
                <a:cs typeface="Century Gothic"/>
              </a:rPr>
              <a:t>about the body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>
                <a:latin typeface="Century Gothic"/>
                <a:cs typeface="Century Gothic"/>
              </a:rPr>
              <a:t>agree: </a:t>
            </a:r>
            <a:r>
              <a:rPr lang="en-US" sz="1600" dirty="0">
                <a:latin typeface="Century Gothic"/>
                <a:cs typeface="Century Gothic"/>
              </a:rPr>
              <a:t>when you and someone else have the same idea about something.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>
                <a:latin typeface="Century Gothic"/>
                <a:cs typeface="Century Gothic"/>
              </a:rPr>
              <a:t>difficult: </a:t>
            </a:r>
            <a:r>
              <a:rPr lang="en-US" sz="1600" dirty="0">
                <a:latin typeface="Century Gothic"/>
                <a:cs typeface="Century Gothic"/>
              </a:rPr>
              <a:t>something that is hard to do and full of problems.</a:t>
            </a:r>
            <a:endParaRPr lang="en-US" sz="1600" b="1" dirty="0">
              <a:latin typeface="Century Gothic"/>
              <a:cs typeface="Century Gothic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b="1" dirty="0">
                <a:latin typeface="Century Gothic"/>
                <a:cs typeface="Century Gothic"/>
              </a:rPr>
              <a:t>exhausted:</a:t>
            </a:r>
            <a:r>
              <a:rPr lang="en-US" sz="1600" dirty="0">
                <a:latin typeface="Century Gothic"/>
                <a:cs typeface="Century Gothic"/>
              </a:rPr>
              <a:t> someone who is very tired.</a:t>
            </a:r>
            <a:endParaRPr lang="en-US" sz="1600" b="1" dirty="0">
              <a:latin typeface="Century Gothic"/>
              <a:cs typeface="Century Gothic"/>
            </a:endParaRPr>
          </a:p>
          <a:p>
            <a:pPr marL="342900" indent="-342900">
              <a:buFont typeface="+mj-lt"/>
              <a:buAutoNum type="arabicPeriod"/>
            </a:pPr>
            <a:endParaRPr lang="en-US" sz="1600" dirty="0">
              <a:latin typeface="Century Gothic"/>
              <a:cs typeface="Century Gothic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0308" y="6614884"/>
            <a:ext cx="304338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u="sng" dirty="0">
                <a:latin typeface="Century Gothic"/>
                <a:cs typeface="Century Gothic"/>
              </a:rPr>
              <a:t>Stories for the Week</a:t>
            </a:r>
          </a:p>
          <a:p>
            <a:pPr algn="ctr"/>
            <a:endParaRPr lang="en-US" sz="1000" dirty="0">
              <a:latin typeface="Century Gothic"/>
              <a:cs typeface="Century Gothic"/>
            </a:endParaRPr>
          </a:p>
          <a:p>
            <a:r>
              <a:rPr lang="en-US" sz="1500" b="1" dirty="0">
                <a:latin typeface="Century Gothic"/>
                <a:cs typeface="Century Gothic"/>
              </a:rPr>
              <a:t>Reading/Writing Workshop: </a:t>
            </a:r>
          </a:p>
          <a:p>
            <a:r>
              <a:rPr lang="en-US" sz="1500" i="1" dirty="0">
                <a:latin typeface="Century Gothic"/>
                <a:cs typeface="Century Gothic"/>
              </a:rPr>
              <a:t>Move and Grin!</a:t>
            </a:r>
            <a:endParaRPr lang="en-US" sz="1500" b="1" dirty="0">
              <a:latin typeface="Century Gothic"/>
              <a:cs typeface="Century Gothic"/>
            </a:endParaRPr>
          </a:p>
          <a:p>
            <a:r>
              <a:rPr lang="en-US" sz="1500" b="1" dirty="0">
                <a:latin typeface="Century Gothic"/>
                <a:cs typeface="Century Gothic"/>
              </a:rPr>
              <a:t>Genre: </a:t>
            </a:r>
            <a:r>
              <a:rPr lang="en-US" sz="1500" dirty="0">
                <a:latin typeface="Century Gothic"/>
                <a:cs typeface="Century Gothic"/>
              </a:rPr>
              <a:t>Nonfiction</a:t>
            </a:r>
          </a:p>
          <a:p>
            <a:endParaRPr lang="en-US" sz="1000" b="1" dirty="0">
              <a:latin typeface="Century Gothic"/>
              <a:cs typeface="Century Gothic"/>
            </a:endParaRPr>
          </a:p>
          <a:p>
            <a:endParaRPr lang="en-US" sz="1000" b="1" dirty="0">
              <a:latin typeface="Century Gothic"/>
              <a:cs typeface="Century Gothic"/>
            </a:endParaRPr>
          </a:p>
          <a:p>
            <a:r>
              <a:rPr lang="en-US" sz="1500" b="1" dirty="0">
                <a:latin typeface="Century Gothic"/>
                <a:cs typeface="Century Gothic"/>
              </a:rPr>
              <a:t>Literature Anthology: </a:t>
            </a:r>
          </a:p>
          <a:p>
            <a:r>
              <a:rPr lang="en-US" sz="1500" i="1" dirty="0">
                <a:latin typeface="Century Gothic"/>
                <a:cs typeface="Century Gothic"/>
              </a:rPr>
              <a:t>Move It!</a:t>
            </a:r>
            <a:endParaRPr lang="en-US" sz="1500" dirty="0">
              <a:latin typeface="Century Gothic"/>
              <a:cs typeface="Century Gothic"/>
            </a:endParaRPr>
          </a:p>
          <a:p>
            <a:r>
              <a:rPr lang="en-US" sz="1500" b="1" dirty="0">
                <a:latin typeface="Century Gothic"/>
                <a:cs typeface="Century Gothic"/>
              </a:rPr>
              <a:t>Genre: </a:t>
            </a:r>
            <a:r>
              <a:rPr lang="en-US" sz="1500" dirty="0">
                <a:latin typeface="Century Gothic"/>
                <a:cs typeface="Century Gothic"/>
              </a:rPr>
              <a:t>Nonfiction</a:t>
            </a:r>
          </a:p>
          <a:p>
            <a:endParaRPr lang="en-US" sz="1000" dirty="0">
              <a:latin typeface="Century Gothic"/>
              <a:cs typeface="Century Gothic"/>
            </a:endParaRPr>
          </a:p>
          <a:p>
            <a:r>
              <a:rPr lang="en-US" sz="1500" b="1" dirty="0">
                <a:latin typeface="Century Gothic"/>
                <a:cs typeface="Century Gothic"/>
              </a:rPr>
              <a:t>Big Book:</a:t>
            </a:r>
            <a:r>
              <a:rPr lang="en-US" sz="1500" dirty="0">
                <a:latin typeface="Century Gothic"/>
                <a:cs typeface="Century Gothic"/>
              </a:rPr>
              <a:t> </a:t>
            </a:r>
            <a:r>
              <a:rPr lang="en-US" sz="1500" i="1" dirty="0">
                <a:latin typeface="Century Gothic"/>
                <a:cs typeface="Century Gothic"/>
              </a:rPr>
              <a:t>Move!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0308" y="1906812"/>
            <a:ext cx="304338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latin typeface="Century Gothic"/>
                <a:cs typeface="Century Gothic"/>
              </a:rPr>
              <a:t>What we are learning!</a:t>
            </a:r>
          </a:p>
          <a:p>
            <a:pPr algn="ctr"/>
            <a:endParaRPr lang="en-US" sz="1000" b="1" dirty="0">
              <a:latin typeface="Century Gothic"/>
              <a:cs typeface="Century Gothic"/>
            </a:endParaRPr>
          </a:p>
          <a:p>
            <a:r>
              <a:rPr lang="en-US" sz="1600" b="1" dirty="0">
                <a:latin typeface="Century Gothic"/>
                <a:cs typeface="Century Gothic"/>
              </a:rPr>
              <a:t>Essential Question: </a:t>
            </a:r>
          </a:p>
          <a:p>
            <a:r>
              <a:rPr lang="en-US" sz="1600" dirty="0">
                <a:latin typeface="Century Gothic"/>
                <a:cs typeface="Century Gothic"/>
              </a:rPr>
              <a:t>How does your body move?</a:t>
            </a:r>
          </a:p>
          <a:p>
            <a:endParaRPr lang="en-US" sz="1000" dirty="0">
              <a:latin typeface="Century Gothic"/>
              <a:cs typeface="Century Gothic"/>
            </a:endParaRPr>
          </a:p>
          <a:p>
            <a:r>
              <a:rPr lang="en-US" sz="1600" b="1" dirty="0">
                <a:latin typeface="Century Gothic"/>
                <a:cs typeface="Century Gothic"/>
              </a:rPr>
              <a:t>Comprehension Focus: </a:t>
            </a:r>
          </a:p>
          <a:p>
            <a:r>
              <a:rPr lang="en-US" sz="1600" dirty="0">
                <a:latin typeface="Century Gothic"/>
                <a:cs typeface="Century Gothic"/>
              </a:rPr>
              <a:t>Ask and Answer Questions</a:t>
            </a:r>
          </a:p>
          <a:p>
            <a:r>
              <a:rPr lang="en-US" sz="1600" dirty="0">
                <a:latin typeface="Century Gothic"/>
                <a:cs typeface="Century Gothic"/>
              </a:rPr>
              <a:t>Key Details</a:t>
            </a:r>
          </a:p>
          <a:p>
            <a:endParaRPr lang="en-US" sz="1000" dirty="0">
              <a:latin typeface="Century Gothic"/>
              <a:cs typeface="Century Gothic"/>
            </a:endParaRPr>
          </a:p>
          <a:p>
            <a:r>
              <a:rPr lang="en-US" sz="1600" b="1" dirty="0">
                <a:latin typeface="Century Gothic"/>
                <a:cs typeface="Century Gothic"/>
              </a:rPr>
              <a:t>Word Work:</a:t>
            </a:r>
          </a:p>
          <a:p>
            <a:r>
              <a:rPr lang="en-US" sz="1600" dirty="0">
                <a:latin typeface="Century Gothic"/>
                <a:cs typeface="Century Gothic"/>
              </a:rPr>
              <a:t>R- and S- blends</a:t>
            </a:r>
          </a:p>
          <a:p>
            <a:r>
              <a:rPr lang="en-US" sz="1600" dirty="0">
                <a:latin typeface="Century Gothic"/>
                <a:cs typeface="Century Gothic"/>
              </a:rPr>
              <a:t>Possessives</a:t>
            </a:r>
          </a:p>
          <a:p>
            <a:endParaRPr lang="en-US" sz="1000" dirty="0">
              <a:latin typeface="Century Gothic"/>
              <a:cs typeface="Century Gothic"/>
            </a:endParaRPr>
          </a:p>
          <a:p>
            <a:r>
              <a:rPr lang="en-US" sz="1600" b="1" dirty="0">
                <a:latin typeface="Century Gothic"/>
                <a:cs typeface="Century Gothic"/>
              </a:rPr>
              <a:t>Grammar:</a:t>
            </a:r>
          </a:p>
          <a:p>
            <a:r>
              <a:rPr lang="en-US" sz="1600" dirty="0">
                <a:latin typeface="Century Gothic"/>
                <a:cs typeface="Century Gothic"/>
              </a:rPr>
              <a:t>Writing Sentences</a:t>
            </a:r>
          </a:p>
          <a:p>
            <a:endParaRPr lang="en-US" sz="1000" dirty="0">
              <a:latin typeface="Century Gothic"/>
              <a:cs typeface="Century Gothic"/>
            </a:endParaRPr>
          </a:p>
          <a:p>
            <a:r>
              <a:rPr lang="en-US" sz="1600" b="1" dirty="0">
                <a:latin typeface="Century Gothic"/>
                <a:cs typeface="Century Gothic"/>
              </a:rPr>
              <a:t>Writing Trait: </a:t>
            </a:r>
          </a:p>
          <a:p>
            <a:r>
              <a:rPr lang="en-US" sz="1600" dirty="0">
                <a:latin typeface="Century Gothic"/>
                <a:cs typeface="Century Gothic"/>
              </a:rPr>
              <a:t>Organization</a:t>
            </a:r>
          </a:p>
        </p:txBody>
      </p:sp>
    </p:spTree>
    <p:extLst>
      <p:ext uri="{BB962C8B-B14F-4D97-AF65-F5344CB8AC3E}">
        <p14:creationId xmlns:p14="http://schemas.microsoft.com/office/powerpoint/2010/main" val="2170899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88691" cy="98758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47280" y="1908336"/>
            <a:ext cx="108326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/>
                <a:cs typeface="Century Gothic"/>
              </a:rPr>
              <a:t>Spelling </a:t>
            </a:r>
            <a:r>
              <a:rPr lang="en-US" sz="1400" b="1" u="sng" dirty="0">
                <a:latin typeface="Century Gothic"/>
                <a:cs typeface="Century Gothic"/>
              </a:rPr>
              <a:t>Words</a:t>
            </a:r>
          </a:p>
          <a:p>
            <a:pPr algn="ctr"/>
            <a:endParaRPr lang="en-US" sz="1400" dirty="0">
              <a:latin typeface="Century Gothic"/>
              <a:cs typeface="Century Gothic"/>
            </a:endParaRPr>
          </a:p>
          <a:p>
            <a:pPr algn="ctr"/>
            <a:endParaRPr lang="en-US" sz="1400" dirty="0">
              <a:latin typeface="Century Gothic"/>
              <a:cs typeface="Century Gothic"/>
            </a:endParaRPr>
          </a:p>
          <a:p>
            <a:pPr algn="ctr"/>
            <a:r>
              <a:rPr lang="en-US" sz="1400" dirty="0">
                <a:latin typeface="Century Gothic"/>
                <a:cs typeface="Century Gothic"/>
              </a:rPr>
              <a:t>Review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72173" y="1908336"/>
            <a:ext cx="10832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/>
                <a:cs typeface="Century Gothic"/>
              </a:rPr>
              <a:t>HF</a:t>
            </a:r>
          </a:p>
          <a:p>
            <a:pPr algn="ctr"/>
            <a:r>
              <a:rPr lang="en-US" sz="1600" b="1" dirty="0">
                <a:latin typeface="Century Gothic"/>
                <a:cs typeface="Century Gothic"/>
              </a:rPr>
              <a:t> </a:t>
            </a:r>
            <a:r>
              <a:rPr lang="en-US" sz="1600" b="1" u="sng" dirty="0">
                <a:latin typeface="Century Gothic"/>
                <a:cs typeface="Century Gothic"/>
              </a:rPr>
              <a:t>Words</a:t>
            </a:r>
          </a:p>
          <a:p>
            <a:pPr algn="ctr"/>
            <a:endParaRPr lang="en-US" sz="1600" b="1" dirty="0">
              <a:latin typeface="Century Gothic"/>
              <a:cs typeface="Century Gothic"/>
            </a:endParaRPr>
          </a:p>
          <a:p>
            <a:pPr algn="ctr"/>
            <a:endParaRPr lang="en-US" sz="1600" b="1" dirty="0">
              <a:latin typeface="Century Gothic"/>
              <a:cs typeface="Century Gothic"/>
            </a:endParaRPr>
          </a:p>
          <a:p>
            <a:pPr algn="ctr"/>
            <a:r>
              <a:rPr lang="en-US" sz="1600" dirty="0">
                <a:latin typeface="Century Gothic"/>
                <a:cs typeface="Century Gothic"/>
              </a:rPr>
              <a:t>Review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09925" y="5313684"/>
            <a:ext cx="2820217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u="sng" dirty="0">
                <a:latin typeface="Century Gothic"/>
                <a:cs typeface="Century Gothic"/>
              </a:rPr>
              <a:t>Structural Analysis Review</a:t>
            </a:r>
          </a:p>
          <a:p>
            <a:pPr algn="ctr"/>
            <a:endParaRPr lang="en-US" sz="1600" b="1" u="sng" dirty="0">
              <a:latin typeface="Century Gothic"/>
              <a:cs typeface="Century Gothic"/>
            </a:endParaRPr>
          </a:p>
          <a:p>
            <a:r>
              <a:rPr lang="en-US" sz="1600" dirty="0">
                <a:latin typeface="Century Gothic"/>
                <a:cs typeface="Century Gothic"/>
              </a:rPr>
              <a:t>Inflectional Ending –s</a:t>
            </a:r>
          </a:p>
          <a:p>
            <a:r>
              <a:rPr lang="en-US" sz="1600" dirty="0">
                <a:latin typeface="Century Gothic"/>
                <a:cs typeface="Century Gothic"/>
              </a:rPr>
              <a:t>Initial sound alliteration</a:t>
            </a:r>
          </a:p>
          <a:p>
            <a:r>
              <a:rPr lang="en-US" sz="1600" dirty="0">
                <a:latin typeface="Century Gothic"/>
                <a:cs typeface="Century Gothic"/>
              </a:rPr>
              <a:t>Double final consonants</a:t>
            </a:r>
          </a:p>
          <a:p>
            <a:r>
              <a:rPr lang="en-US" sz="1600" dirty="0">
                <a:latin typeface="Century Gothic"/>
                <a:cs typeface="Century Gothic"/>
              </a:rPr>
              <a:t>Plural nouns</a:t>
            </a:r>
          </a:p>
          <a:p>
            <a:r>
              <a:rPr lang="en-US" sz="1600" dirty="0">
                <a:latin typeface="Century Gothic"/>
                <a:cs typeface="Century Gothic"/>
              </a:rPr>
              <a:t>Alphabetical Order</a:t>
            </a:r>
          </a:p>
          <a:p>
            <a:r>
              <a:rPr lang="en-US" sz="1600" dirty="0">
                <a:latin typeface="Century Gothic"/>
                <a:cs typeface="Century Gothic"/>
              </a:rPr>
              <a:t>Possessives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0308" y="6614884"/>
            <a:ext cx="30433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>
                <a:latin typeface="Century Gothic"/>
                <a:cs typeface="Century Gothic"/>
              </a:rPr>
              <a:t>Phonics Review</a:t>
            </a:r>
          </a:p>
          <a:p>
            <a:endParaRPr lang="en-US" sz="1600" b="1" u="sng" dirty="0">
              <a:latin typeface="Century Gothic"/>
              <a:cs typeface="Century Gothic"/>
            </a:endParaRPr>
          </a:p>
          <a:p>
            <a:r>
              <a:rPr lang="en-US" sz="1600" dirty="0">
                <a:latin typeface="Century Gothic"/>
                <a:cs typeface="Century Gothic"/>
              </a:rPr>
              <a:t>Short a, like in apple</a:t>
            </a:r>
          </a:p>
          <a:p>
            <a:r>
              <a:rPr lang="en-US" sz="1600" dirty="0">
                <a:latin typeface="Century Gothic"/>
                <a:cs typeface="Century Gothic"/>
              </a:rPr>
              <a:t>Short </a:t>
            </a:r>
            <a:r>
              <a:rPr lang="en-US" sz="1600" dirty="0" err="1">
                <a:latin typeface="Century Gothic"/>
                <a:cs typeface="Century Gothic"/>
              </a:rPr>
              <a:t>i</a:t>
            </a:r>
            <a:r>
              <a:rPr lang="en-US" sz="1600" dirty="0">
                <a:latin typeface="Century Gothic"/>
                <a:cs typeface="Century Gothic"/>
              </a:rPr>
              <a:t>, the sound in insect</a:t>
            </a:r>
          </a:p>
          <a:p>
            <a:r>
              <a:rPr lang="en-US" sz="1600" dirty="0">
                <a:latin typeface="Century Gothic"/>
                <a:cs typeface="Century Gothic"/>
              </a:rPr>
              <a:t>Contrast vowel sounds</a:t>
            </a:r>
          </a:p>
          <a:p>
            <a:r>
              <a:rPr lang="en-US" sz="1600" dirty="0">
                <a:latin typeface="Century Gothic"/>
                <a:cs typeface="Century Gothic"/>
              </a:rPr>
              <a:t>L-blends</a:t>
            </a:r>
          </a:p>
          <a:p>
            <a:r>
              <a:rPr lang="en-US" sz="1600" dirty="0">
                <a:latin typeface="Century Gothic"/>
                <a:cs typeface="Century Gothic"/>
              </a:rPr>
              <a:t>Short o, like in octopus</a:t>
            </a:r>
          </a:p>
          <a:p>
            <a:r>
              <a:rPr lang="en-US" sz="1600" dirty="0">
                <a:latin typeface="Century Gothic"/>
                <a:cs typeface="Century Gothic"/>
              </a:rPr>
              <a:t>R- and S- blends</a:t>
            </a:r>
          </a:p>
          <a:p>
            <a:endParaRPr lang="en-US" sz="1600" dirty="0">
              <a:latin typeface="Century Gothic"/>
              <a:cs typeface="Century Gothic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0308" y="1906812"/>
            <a:ext cx="304338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latin typeface="Century Gothic"/>
                <a:cs typeface="Century Gothic"/>
              </a:rPr>
              <a:t>What we are learning!</a:t>
            </a:r>
          </a:p>
          <a:p>
            <a:pPr algn="ctr"/>
            <a:endParaRPr lang="en-US" sz="1000" b="1" dirty="0">
              <a:latin typeface="Century Gothic"/>
              <a:cs typeface="Century Gothic"/>
            </a:endParaRPr>
          </a:p>
          <a:p>
            <a:endParaRPr lang="en-US" sz="1000" dirty="0">
              <a:latin typeface="Century Gothic"/>
              <a:cs typeface="Century Gothic"/>
            </a:endParaRPr>
          </a:p>
          <a:p>
            <a:r>
              <a:rPr lang="en-US" sz="1600" b="1" u="sng" dirty="0">
                <a:latin typeface="Century Gothic"/>
                <a:cs typeface="Century Gothic"/>
              </a:rPr>
              <a:t>Comprehension Review: </a:t>
            </a:r>
          </a:p>
          <a:p>
            <a:r>
              <a:rPr lang="en-US" sz="1600" dirty="0">
                <a:latin typeface="Century Gothic"/>
                <a:cs typeface="Century Gothic"/>
              </a:rPr>
              <a:t>Ask and Answer Questions</a:t>
            </a:r>
          </a:p>
          <a:p>
            <a:r>
              <a:rPr lang="en-US" sz="1600" dirty="0">
                <a:latin typeface="Century Gothic"/>
                <a:cs typeface="Century Gothic"/>
              </a:rPr>
              <a:t>Visualize</a:t>
            </a:r>
          </a:p>
          <a:p>
            <a:r>
              <a:rPr lang="en-US" sz="1600" dirty="0">
                <a:latin typeface="Century Gothic"/>
                <a:cs typeface="Century Gothic"/>
              </a:rPr>
              <a:t>Key Details</a:t>
            </a:r>
          </a:p>
          <a:p>
            <a:endParaRPr lang="en-US" sz="1000" dirty="0">
              <a:latin typeface="Century Gothic"/>
              <a:cs typeface="Century Gothic"/>
            </a:endParaRPr>
          </a:p>
          <a:p>
            <a:r>
              <a:rPr lang="en-US" sz="1600" b="1" u="sng" dirty="0">
                <a:latin typeface="Century Gothic"/>
                <a:cs typeface="Century Gothic"/>
              </a:rPr>
              <a:t>Grammar Review:</a:t>
            </a:r>
          </a:p>
          <a:p>
            <a:r>
              <a:rPr lang="en-US" sz="1600" dirty="0">
                <a:latin typeface="Century Gothic"/>
                <a:cs typeface="Century Gothic"/>
              </a:rPr>
              <a:t>Sentences</a:t>
            </a:r>
          </a:p>
          <a:p>
            <a:r>
              <a:rPr lang="en-US" sz="1600" dirty="0">
                <a:latin typeface="Century Gothic"/>
                <a:cs typeface="Century Gothic"/>
              </a:rPr>
              <a:t>Word Order</a:t>
            </a:r>
          </a:p>
          <a:p>
            <a:r>
              <a:rPr lang="en-US" sz="1600" dirty="0">
                <a:latin typeface="Century Gothic"/>
                <a:cs typeface="Century Gothic"/>
              </a:rPr>
              <a:t>Statements</a:t>
            </a:r>
          </a:p>
          <a:p>
            <a:r>
              <a:rPr lang="en-US" sz="1600" dirty="0">
                <a:latin typeface="Century Gothic"/>
                <a:cs typeface="Century Gothic"/>
              </a:rPr>
              <a:t>Questions &amp; Exclamations</a:t>
            </a:r>
          </a:p>
          <a:p>
            <a:r>
              <a:rPr lang="en-US" sz="1600" dirty="0">
                <a:latin typeface="Century Gothic"/>
                <a:cs typeface="Century Gothic"/>
              </a:rPr>
              <a:t>Writing Sentences</a:t>
            </a:r>
          </a:p>
        </p:txBody>
      </p:sp>
    </p:spTree>
    <p:extLst>
      <p:ext uri="{BB962C8B-B14F-4D97-AF65-F5344CB8AC3E}">
        <p14:creationId xmlns:p14="http://schemas.microsoft.com/office/powerpoint/2010/main" val="18101824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773</Words>
  <Application>Microsoft Macintosh PowerPoint</Application>
  <PresentationFormat>Custom</PresentationFormat>
  <Paragraphs>319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 Heinlein</dc:creator>
  <cp:lastModifiedBy>ELIZABETH T BRISTER</cp:lastModifiedBy>
  <cp:revision>28</cp:revision>
  <dcterms:created xsi:type="dcterms:W3CDTF">2014-09-02T00:08:18Z</dcterms:created>
  <dcterms:modified xsi:type="dcterms:W3CDTF">2025-08-18T14:11:20Z</dcterms:modified>
</cp:coreProperties>
</file>